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945" r:id="rId5"/>
    <p:sldId id="946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rabayashi, Jun" initials="HJ" lastIdx="1" clrIdx="0">
    <p:extLst>
      <p:ext uri="{19B8F6BF-5375-455C-9EA6-DF929625EA0E}">
        <p15:presenceInfo xmlns:p15="http://schemas.microsoft.com/office/powerpoint/2012/main" userId="S::hirabayashij@qunie.com::890e150b-5d87-492a-9c8d-767f0d817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5CA7"/>
    <a:srgbClr val="DFC9E1"/>
    <a:srgbClr val="A1A3A5"/>
    <a:srgbClr val="9982BC"/>
    <a:srgbClr val="522B8D"/>
    <a:srgbClr val="3E1765"/>
    <a:srgbClr val="FEB822"/>
    <a:srgbClr val="009893"/>
    <a:srgbClr val="4391CE"/>
    <a:srgbClr val="66B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2" d="100"/>
          <a:sy n="72" d="100"/>
        </p:scale>
        <p:origin x="696" y="36"/>
      </p:cViewPr>
      <p:guideLst>
        <p:guide orient="horz" pos="4065"/>
        <p:guide pos="211"/>
        <p:guide pos="1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06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87BA2-3C5C-4609-8D67-E4AAE3073357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F866-931C-4970-8B20-D6CF2B329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316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10933-E453-4DD8-973E-2CDB82E77EC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12433-34F0-434A-809E-A7F2B73E16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2._表紙（表題センタリング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EC7A507-184C-4677-9E14-C310175C8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4" y="5594461"/>
            <a:ext cx="1530332" cy="108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67" y="176514"/>
            <a:ext cx="2350213" cy="39600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A2137C8-4245-479A-A3DA-9BC204E8C336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55716" y="1628800"/>
            <a:ext cx="10084321" cy="1449213"/>
          </a:xfrm>
          <a:prstGeom prst="rect">
            <a:avLst/>
          </a:prstGeom>
        </p:spPr>
        <p:txBody>
          <a:bodyPr lIns="83973" tIns="41987" rIns="83973" bIns="41987" anchor="ctr"/>
          <a:lstStyle>
            <a:lvl1pPr algn="ctr">
              <a:lnSpc>
                <a:spcPct val="100000"/>
              </a:lnSpc>
              <a:spcBef>
                <a:spcPts val="600"/>
              </a:spcBef>
              <a:defRPr sz="2800" baseline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CD0770F-EB35-4027-A9B2-F77F1834FFF6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6860600" y="4302224"/>
            <a:ext cx="4279437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3973" tIns="41987" rIns="83973" bIns="41987" numCol="1" anchor="t" anchorCtr="0" compatLnSpc="1">
            <a:prstTxWarp prst="textNoShape">
              <a:avLst/>
            </a:prstTxWarp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Font typeface="ＭＳ Ｐゴシック" pitchFamily="-109" charset="-128"/>
              <a:buNone/>
              <a:defRPr sz="2000" baseline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r>
              <a:rPr lang="ja-JP" altLang="en-US" dirty="0"/>
              <a:t>日付け、会社組織名の書式設定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0084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_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 userDrawn="1"/>
        </p:nvSpPr>
        <p:spPr bwMode="auto">
          <a:xfrm>
            <a:off x="0" y="3420000"/>
            <a:ext cx="12193200" cy="36000"/>
          </a:xfrm>
          <a:prstGeom prst="rect">
            <a:avLst/>
          </a:prstGeom>
          <a:solidFill>
            <a:srgbClr val="824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endParaRPr lang="ja-JP" altLang="en-US" sz="240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0" y="2725444"/>
            <a:ext cx="12193200" cy="71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3973" tIns="41987" rIns="83973" bIns="41987" numCol="1" anchor="b" anchorCtr="0" compatLnSpc="1">
            <a:prstTxWarp prst="textNoShape">
              <a:avLst/>
            </a:prstTxWarp>
          </a:bodyPr>
          <a:lstStyle>
            <a:lvl1pPr marL="0" indent="0" algn="ctr">
              <a:buFont typeface="ＭＳ Ｐゴシック" pitchFamily="-109" charset="-128"/>
              <a:buNone/>
              <a:defRPr sz="2400" baseline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サブタイトルの書式設定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67E0051-F558-4C34-880C-C248FF672C51}"/>
              </a:ext>
            </a:extLst>
          </p:cNvPr>
          <p:cNvSpPr/>
          <p:nvPr userDrawn="1"/>
        </p:nvSpPr>
        <p:spPr>
          <a:xfrm>
            <a:off x="1" y="6684683"/>
            <a:ext cx="12193200" cy="180000"/>
          </a:xfrm>
          <a:prstGeom prst="rect">
            <a:avLst/>
          </a:prstGeom>
          <a:solidFill>
            <a:srgbClr val="824BB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DC39B2C-5C8D-404C-9AE3-0F85C8C053DC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567968" y="6684682"/>
            <a:ext cx="612000" cy="1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fld id="{03DD7725-95FC-4DAB-8B47-D88F4024ADA7}" type="slidenum">
              <a:rPr kumimoji="0" lang="en-US" altLang="ja-JP" sz="100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>
                <a:defRPr/>
              </a:pPr>
              <a:t>‹#›</a:t>
            </a:fld>
            <a:endParaRPr kumimoji="0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F44AE15-9ECE-4316-86A2-8E196A1059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84" y="6684682"/>
            <a:ext cx="4220308" cy="1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799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© 2023  QUNIE CORPORATION</a:t>
            </a:r>
          </a:p>
        </p:txBody>
      </p:sp>
    </p:spTree>
    <p:extLst>
      <p:ext uri="{BB962C8B-B14F-4D97-AF65-F5344CB8AC3E}">
        <p14:creationId xmlns:p14="http://schemas.microsoft.com/office/powerpoint/2010/main" val="34094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2_タイトルとコンテンツ_アウトライン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2770"/>
            <a:ext cx="10800000" cy="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361740" y="94560"/>
            <a:ext cx="10078259" cy="52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 b="1" baseline="0">
                <a:solidFill>
                  <a:srgbClr val="824BB0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360000" y="692696"/>
            <a:ext cx="11473200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aseline="0">
                <a:solidFill>
                  <a:schemeClr val="tx1">
                    <a:lumMod val="50000"/>
                  </a:schemeClr>
                </a:solidFill>
                <a:latin typeface="+mn-ea"/>
                <a:ea typeface="+mn-ea"/>
              </a:defRPr>
            </a:lvl1pPr>
            <a:lvl2pPr marL="742950" indent="-285750"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543050" indent="-171450"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</a:defRPr>
            </a:lvl4pPr>
            <a:lvl5pPr marL="2000250" indent="-171450"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</a:defRPr>
            </a:lvl5pPr>
          </a:lstStyle>
          <a:p>
            <a:pPr lvl="0"/>
            <a:endParaRPr kumimoji="1" lang="en-GB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675730-D5FE-4F9F-880A-1805E374D64C}"/>
              </a:ext>
            </a:extLst>
          </p:cNvPr>
          <p:cNvSpPr/>
          <p:nvPr userDrawn="1"/>
        </p:nvSpPr>
        <p:spPr>
          <a:xfrm>
            <a:off x="1" y="6684683"/>
            <a:ext cx="12193200" cy="180000"/>
          </a:xfrm>
          <a:prstGeom prst="rect">
            <a:avLst/>
          </a:prstGeom>
          <a:solidFill>
            <a:srgbClr val="824BB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905F0A8-E11E-4230-B643-5B7DBBC39625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567968" y="6684682"/>
            <a:ext cx="612000" cy="1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fld id="{03DD7725-95FC-4DAB-8B47-D88F4024ADA7}" type="slidenum">
              <a:rPr kumimoji="0" lang="en-US" altLang="ja-JP" sz="1000" smtClean="0">
                <a:solidFill>
                  <a:schemeClr val="bg1"/>
                </a:solidFill>
                <a:latin typeface="+mn-lt"/>
                <a:ea typeface="Meiryo UI" panose="020B0604030504040204" pitchFamily="50" charset="-128"/>
              </a:rPr>
              <a:pPr algn="r">
                <a:defRPr/>
              </a:pPr>
              <a:t>‹#›</a:t>
            </a:fld>
            <a:endParaRPr kumimoji="0" lang="en-US" altLang="ja-JP" sz="1400" b="1" dirty="0">
              <a:solidFill>
                <a:schemeClr val="bg1"/>
              </a:solidFill>
              <a:latin typeface="+mn-lt"/>
              <a:ea typeface="Meiryo UI" panose="020B0604030504040204" pitchFamily="50" charset="-128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39896997-F8A7-457E-9368-9664B772E2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84" y="6684682"/>
            <a:ext cx="4220308" cy="1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799" dirty="0">
                <a:solidFill>
                  <a:schemeClr val="bg1"/>
                </a:solidFill>
                <a:latin typeface="+mn-lt"/>
                <a:ea typeface="Meiryo UI" panose="020B0604030504040204" pitchFamily="50" charset="-128"/>
                <a:cs typeface="Arial" panose="020B0604020202020204" pitchFamily="34" charset="0"/>
              </a:rPr>
              <a:t>© 2023  QUNIE CORPORATION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531A0E9-08AC-4A70-A65C-30FD362C07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90" y="0"/>
            <a:ext cx="969210" cy="684000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C05A4013-D098-4416-BF1A-37973B6352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0" y="1125598"/>
            <a:ext cx="1227137" cy="508223"/>
          </a:xfrm>
          <a:prstGeom prst="rect">
            <a:avLst/>
          </a:prstGeom>
          <a:solidFill>
            <a:srgbClr val="3E176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R:61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B:101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3E1765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77DCA8-53D7-4050-8018-1D8D9BDDDC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0" y="1702070"/>
            <a:ext cx="1227137" cy="508223"/>
          </a:xfrm>
          <a:prstGeom prst="rect">
            <a:avLst/>
          </a:prstGeom>
          <a:solidFill>
            <a:srgbClr val="522B8D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R:82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G:43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B:141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522B8D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79DE837-D8FE-45C3-9804-B5D17E316C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0" y="2278542"/>
            <a:ext cx="1227138" cy="508223"/>
          </a:xfrm>
          <a:prstGeom prst="rect">
            <a:avLst/>
          </a:prstGeom>
          <a:solidFill>
            <a:srgbClr val="9982BC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R:153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B:188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9982BC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87A341D-1E25-4C14-8872-57146EA2E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0" y="2846602"/>
            <a:ext cx="1227138" cy="508223"/>
          </a:xfrm>
          <a:prstGeom prst="rect">
            <a:avLst/>
          </a:prstGeom>
          <a:solidFill>
            <a:srgbClr val="B09AC9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R:176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G:154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B:201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B09AC9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46B60259-18AA-43F2-8A2C-8565F89D68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0" y="3431486"/>
            <a:ext cx="1227137" cy="508223"/>
          </a:xfrm>
          <a:prstGeom prst="rect">
            <a:avLst/>
          </a:prstGeom>
          <a:solidFill>
            <a:srgbClr val="DFC9E1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G:201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B:225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DFC9E1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2FE0C20-1651-477B-9C24-1EE88BF4E1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0" y="4004062"/>
            <a:ext cx="1227137" cy="508223"/>
          </a:xfrm>
          <a:prstGeom prst="rect">
            <a:avLst/>
          </a:prstGeom>
          <a:solidFill>
            <a:srgbClr val="A1A3A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R:161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G:163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B:165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A1A3A5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8BFCE5D-3D25-4EC2-A7D7-4C2CB4AD8F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464841" y="429888"/>
            <a:ext cx="1227137" cy="508223"/>
          </a:xfrm>
          <a:prstGeom prst="rect">
            <a:avLst/>
          </a:prstGeom>
          <a:solidFill>
            <a:srgbClr val="735CA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G:92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B:167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735CA7</a:t>
            </a:r>
          </a:p>
        </p:txBody>
      </p:sp>
    </p:spTree>
    <p:extLst>
      <p:ext uri="{BB962C8B-B14F-4D97-AF65-F5344CB8AC3E}">
        <p14:creationId xmlns:p14="http://schemas.microsoft.com/office/powerpoint/2010/main" val="338777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18A3D8-B185-452B-A7CF-0C2CE7031925}"/>
              </a:ext>
            </a:extLst>
          </p:cNvPr>
          <p:cNvSpPr/>
          <p:nvPr userDrawn="1"/>
        </p:nvSpPr>
        <p:spPr>
          <a:xfrm>
            <a:off x="1" y="6684683"/>
            <a:ext cx="12193200" cy="180000"/>
          </a:xfrm>
          <a:prstGeom prst="rect">
            <a:avLst/>
          </a:prstGeom>
          <a:solidFill>
            <a:srgbClr val="824BB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sz="240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D5346F0-B2EE-49A0-AFFD-0C123A171DD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567968" y="6684682"/>
            <a:ext cx="612000" cy="1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defRPr/>
            </a:pPr>
            <a:fld id="{03DD7725-95FC-4DAB-8B47-D88F4024ADA7}" type="slidenum">
              <a:rPr kumimoji="0" lang="en-US" altLang="ja-JP" sz="100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pPr algn="r">
                <a:defRPr/>
              </a:pPr>
              <a:t>‹#›</a:t>
            </a:fld>
            <a:endParaRPr kumimoji="0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9A8A68-FC29-4224-8CB0-FD4C98ADA4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784" y="6684682"/>
            <a:ext cx="4220308" cy="1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799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© 2023  QUNIE CORPORATION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866E09-65DF-45E3-BE59-1E4F6EC2F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90" y="0"/>
            <a:ext cx="969210" cy="684000"/>
          </a:xfrm>
          <a:prstGeom prst="rect">
            <a:avLst/>
          </a:prstGeom>
        </p:spPr>
      </p:pic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5297B418-ABFA-414A-8B9D-2F63AA0EDD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7618" y="490538"/>
            <a:ext cx="954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595959"/>
                </a:solidFill>
                <a:latin typeface="+mn-lt"/>
                <a:ea typeface="游ゴシック Medium" panose="020B0500000000000000" pitchFamily="50" charset="-128"/>
              </a:rPr>
              <a:t>基本カラー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3BD8D5A-EB59-4912-BE25-D2CE4FA333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4918" y="373224"/>
            <a:ext cx="1227137" cy="508223"/>
          </a:xfrm>
          <a:prstGeom prst="rect">
            <a:avLst/>
          </a:prstGeom>
          <a:solidFill>
            <a:srgbClr val="735CA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R:115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G:92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B:167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735CA7</a:t>
            </a: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D85AF41A-16F3-45D5-9431-2A2C6F9A1D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4920" y="1146126"/>
            <a:ext cx="12618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rgbClr val="595959"/>
                </a:solidFill>
                <a:latin typeface="+mn-lt"/>
                <a:ea typeface="游ゴシック Medium" panose="020B0500000000000000" pitchFamily="50" charset="-128"/>
              </a:rPr>
              <a:t>サポートカラー</a:t>
            </a:r>
          </a:p>
        </p:txBody>
      </p:sp>
      <p:sp>
        <p:nvSpPr>
          <p:cNvPr id="12" name="Line 33">
            <a:extLst>
              <a:ext uri="{FF2B5EF4-FFF2-40B4-BE49-F238E27FC236}">
                <a16:creationId xmlns:a16="http://schemas.microsoft.com/office/drawing/2014/main" id="{3E78BA1B-66B4-4080-858F-0FC5D10CFFB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379043" y="1008928"/>
            <a:ext cx="7796212" cy="0"/>
          </a:xfrm>
          <a:prstGeom prst="line">
            <a:avLst/>
          </a:prstGeom>
          <a:noFill/>
          <a:ln w="3175">
            <a:solidFill>
              <a:srgbClr val="4B4B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350">
              <a:solidFill>
                <a:srgbClr val="595959"/>
              </a:solidFill>
              <a:latin typeface="+mn-lt"/>
              <a:ea typeface="游ゴシック Medium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2A06036-3941-4264-A9FF-EA37EA86DA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4918" y="1415167"/>
            <a:ext cx="1227137" cy="508223"/>
          </a:xfrm>
          <a:prstGeom prst="rect">
            <a:avLst/>
          </a:prstGeom>
          <a:solidFill>
            <a:srgbClr val="3E176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R:61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B:101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3E1765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BC0A657-71FE-4099-A70B-3BA9355606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6193" y="1413466"/>
            <a:ext cx="1227137" cy="508223"/>
          </a:xfrm>
          <a:prstGeom prst="rect">
            <a:avLst/>
          </a:prstGeom>
          <a:solidFill>
            <a:srgbClr val="522B8D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R:82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G:43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B:141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522B8D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561CB28-026D-4F20-95A4-434C9B748E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5880" y="1413466"/>
            <a:ext cx="1227138" cy="508223"/>
          </a:xfrm>
          <a:prstGeom prst="rect">
            <a:avLst/>
          </a:prstGeom>
          <a:solidFill>
            <a:srgbClr val="9982BC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R:153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G:130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B:188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9982BC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3E0C377-437A-458E-B611-FCBB3A81B2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7155" y="1413466"/>
            <a:ext cx="1227138" cy="508223"/>
          </a:xfrm>
          <a:prstGeom prst="rect">
            <a:avLst/>
          </a:prstGeom>
          <a:solidFill>
            <a:srgbClr val="B09AC9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R:176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G:154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B:201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B09AC9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743D812-2F87-4132-B506-37B2F4A10C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6843" y="1413466"/>
            <a:ext cx="1227137" cy="508223"/>
          </a:xfrm>
          <a:prstGeom prst="rect">
            <a:avLst/>
          </a:prstGeom>
          <a:solidFill>
            <a:srgbClr val="DFC9E1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G:201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B:225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DFC9E1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3225E1DC-1334-43EC-B10D-EF860C9739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8118" y="1413466"/>
            <a:ext cx="1227137" cy="508223"/>
          </a:xfrm>
          <a:prstGeom prst="rect">
            <a:avLst/>
          </a:prstGeom>
          <a:solidFill>
            <a:srgbClr val="A1A3A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R:161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G:163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B:165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A1A3A5</a:t>
            </a:r>
          </a:p>
        </p:txBody>
      </p:sp>
      <p:sp>
        <p:nvSpPr>
          <p:cNvPr id="19" name="テキスト ボックス 12">
            <a:extLst>
              <a:ext uri="{FF2B5EF4-FFF2-40B4-BE49-F238E27FC236}">
                <a16:creationId xmlns:a16="http://schemas.microsoft.com/office/drawing/2014/main" id="{6F352932-2F0A-4A50-9D0E-B33A0815EB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909" y="2081394"/>
            <a:ext cx="1415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>
                <a:solidFill>
                  <a:srgbClr val="595959"/>
                </a:solidFill>
                <a:latin typeface="+mn-lt"/>
                <a:ea typeface="游ゴシック Medium" panose="020B0500000000000000" pitchFamily="50" charset="-128"/>
              </a:rPr>
              <a:t>アクセントカラー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49EEF5E-8372-49A4-98EF-9A72E4C477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4918" y="2348325"/>
            <a:ext cx="1227137" cy="508223"/>
          </a:xfrm>
          <a:prstGeom prst="rect">
            <a:avLst/>
          </a:prstGeom>
          <a:solidFill>
            <a:srgbClr val="7E2946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R:126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G:41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B:70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7E2946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0C3C986E-A6ED-40EB-B6A3-AE434499FB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4918" y="2897343"/>
            <a:ext cx="1227137" cy="227766"/>
          </a:xfrm>
          <a:prstGeom prst="rect">
            <a:avLst/>
          </a:prstGeom>
          <a:solidFill>
            <a:srgbClr val="9E5F74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9E5F74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B1198A6-BEA8-4ED7-8A7C-4BAEDBC048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4918" y="3125108"/>
            <a:ext cx="1227137" cy="226065"/>
          </a:xfrm>
          <a:prstGeom prst="rect">
            <a:avLst/>
          </a:prstGeom>
          <a:solidFill>
            <a:srgbClr val="BE94A2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BE94A2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B57CA723-F2F1-4427-9BFD-D516AF6DFB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743" y="3351173"/>
            <a:ext cx="1228725" cy="226066"/>
          </a:xfrm>
          <a:prstGeom prst="rect">
            <a:avLst/>
          </a:prstGeom>
          <a:solidFill>
            <a:srgbClr val="DFC9D1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DFC9D1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5E34F67A-9C05-45C7-AF6B-F114D25E27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6193" y="2348325"/>
            <a:ext cx="1227137" cy="508223"/>
          </a:xfrm>
          <a:prstGeom prst="rect">
            <a:avLst/>
          </a:prstGeom>
          <a:solidFill>
            <a:srgbClr val="045890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G:88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B:144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045890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D8481E15-C164-4B87-A36C-CF9BAB430F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6193" y="2897343"/>
            <a:ext cx="1227137" cy="227766"/>
          </a:xfrm>
          <a:prstGeom prst="rect">
            <a:avLst/>
          </a:prstGeom>
          <a:solidFill>
            <a:srgbClr val="4382AC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4382AC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129AF40-4A62-422A-BAFC-0A1D7E086E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6193" y="3125108"/>
            <a:ext cx="1227137" cy="226065"/>
          </a:xfrm>
          <a:prstGeom prst="rect">
            <a:avLst/>
          </a:prstGeom>
          <a:solidFill>
            <a:srgbClr val="81ABC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81ABC7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95089AE-BFD7-4BB7-A366-E98852A87A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3018" y="3351173"/>
            <a:ext cx="1227137" cy="226066"/>
          </a:xfrm>
          <a:prstGeom prst="rect">
            <a:avLst/>
          </a:prstGeom>
          <a:solidFill>
            <a:srgbClr val="C0D5E3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C0D5E3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C4FBF4F-8060-4A65-B3EA-D22AA6EDAA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743" y="3716618"/>
            <a:ext cx="1228725" cy="508223"/>
          </a:xfrm>
          <a:prstGeom prst="rect">
            <a:avLst/>
          </a:prstGeom>
          <a:solidFill>
            <a:srgbClr val="F1647E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R:241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B:126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F1647E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EAD06EA-3111-4671-BCF0-FC33864A0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743" y="4265634"/>
            <a:ext cx="1228725" cy="226066"/>
          </a:xfrm>
          <a:prstGeom prst="rect">
            <a:avLst/>
          </a:prstGeom>
          <a:solidFill>
            <a:srgbClr val="F58B9E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F58B9E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0D5459F2-9671-49EE-BF5C-FB0A5034B6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743" y="4491700"/>
            <a:ext cx="1228725" cy="226065"/>
          </a:xfrm>
          <a:prstGeom prst="rect">
            <a:avLst/>
          </a:prstGeom>
          <a:solidFill>
            <a:srgbClr val="F8B1BE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F8B1BE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FAAD5449-88F4-47BA-AB41-FFA434494A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743" y="4717766"/>
            <a:ext cx="1225550" cy="227766"/>
          </a:xfrm>
          <a:prstGeom prst="rect">
            <a:avLst/>
          </a:prstGeom>
          <a:solidFill>
            <a:srgbClr val="FBD8DF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FBD8DF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01BE7E7-4896-4E95-8BFE-44B51AC0D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505" y="5079812"/>
            <a:ext cx="1227138" cy="508223"/>
          </a:xfrm>
          <a:prstGeom prst="rect">
            <a:avLst/>
          </a:prstGeom>
          <a:solidFill>
            <a:srgbClr val="EE1C2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R:238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G:28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B:37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 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EE1C25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556C872-D763-4C71-ADB8-DAC78B7FD6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505" y="5628828"/>
            <a:ext cx="1227138" cy="226066"/>
          </a:xfrm>
          <a:prstGeom prst="rect">
            <a:avLst/>
          </a:prstGeom>
          <a:solidFill>
            <a:srgbClr val="F2555C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F2555C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C9E898E-D967-4D2B-B6E9-F14269F723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505" y="5854894"/>
            <a:ext cx="1227138" cy="227766"/>
          </a:xfrm>
          <a:prstGeom prst="rect">
            <a:avLst/>
          </a:prstGeom>
          <a:solidFill>
            <a:srgbClr val="F68D92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F2555C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D3B71FC4-D3A6-487C-A40E-BB2D5FA90D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3330" y="6082660"/>
            <a:ext cx="1228725" cy="226065"/>
          </a:xfrm>
          <a:prstGeom prst="rect">
            <a:avLst/>
          </a:prstGeom>
          <a:solidFill>
            <a:srgbClr val="FBC6C8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FBC6C8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279D5FBF-65F8-442F-A978-FAB034B1DE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0643" y="2348325"/>
            <a:ext cx="1227137" cy="508223"/>
          </a:xfrm>
          <a:prstGeom prst="rect">
            <a:avLst/>
          </a:prstGeom>
          <a:solidFill>
            <a:srgbClr val="009893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G:152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B:147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009893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D4A86877-1021-4F21-AE01-206AF53DA9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0643" y="2897343"/>
            <a:ext cx="1227137" cy="227766"/>
          </a:xfrm>
          <a:prstGeom prst="rect">
            <a:avLst/>
          </a:prstGeom>
          <a:solidFill>
            <a:srgbClr val="40B2AE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40B2AE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214989F0-817A-4DE1-A5FE-25E844DE6E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0643" y="3125108"/>
            <a:ext cx="1227137" cy="226065"/>
          </a:xfrm>
          <a:prstGeom prst="rect">
            <a:avLst/>
          </a:prstGeom>
          <a:solidFill>
            <a:srgbClr val="7FCBC9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7FCBC9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210CC05D-3BB0-4ADE-900A-62623CCB7D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20643" y="3351173"/>
            <a:ext cx="1223962" cy="226066"/>
          </a:xfrm>
          <a:prstGeom prst="rect">
            <a:avLst/>
          </a:prstGeom>
          <a:solidFill>
            <a:srgbClr val="BFE5E4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BFE5E4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4F6410BE-7099-4C27-A0B1-2DA3E902E5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7155" y="2348325"/>
            <a:ext cx="1227138" cy="508223"/>
          </a:xfrm>
          <a:prstGeom prst="rect">
            <a:avLst/>
          </a:prstGeom>
          <a:solidFill>
            <a:srgbClr val="679650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R:103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G:150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B:80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679650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91D8A5E1-34D2-4125-8695-65422FCC6B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7155" y="2897343"/>
            <a:ext cx="1227138" cy="227766"/>
          </a:xfrm>
          <a:prstGeom prst="rect">
            <a:avLst/>
          </a:prstGeom>
          <a:solidFill>
            <a:srgbClr val="8DB07C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8DB07C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3D0C1092-F872-4B1C-9629-0ADA600A48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7155" y="3125108"/>
            <a:ext cx="1227138" cy="226065"/>
          </a:xfrm>
          <a:prstGeom prst="rect">
            <a:avLst/>
          </a:prstGeom>
          <a:solidFill>
            <a:srgbClr val="B3CAA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B3CAA7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55D3D7F3-208B-4104-A479-372EB9543D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3980" y="3351173"/>
            <a:ext cx="1227138" cy="226066"/>
          </a:xfrm>
          <a:prstGeom prst="rect">
            <a:avLst/>
          </a:prstGeom>
          <a:solidFill>
            <a:srgbClr val="D9E5D3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D9E5D3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E7758C5D-0E67-4BDF-BFA7-D5EB0C76C8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6843" y="2348325"/>
            <a:ext cx="1227137" cy="508223"/>
          </a:xfrm>
          <a:prstGeom prst="rect">
            <a:avLst/>
          </a:prstGeom>
          <a:solidFill>
            <a:srgbClr val="83541F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R:131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G:84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B:31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83541F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5F3C9D8-89E4-4760-8D12-5B225B47FE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6843" y="2897343"/>
            <a:ext cx="1227137" cy="227766"/>
          </a:xfrm>
          <a:prstGeom prst="rect">
            <a:avLst/>
          </a:prstGeom>
          <a:solidFill>
            <a:srgbClr val="A27F5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A27F57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39AF192F-5A1D-436C-BC70-B7D3E28754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6843" y="3125108"/>
            <a:ext cx="1227137" cy="226065"/>
          </a:xfrm>
          <a:prstGeom prst="rect">
            <a:avLst/>
          </a:prstGeom>
          <a:solidFill>
            <a:srgbClr val="C1A98F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C1A98F</a:t>
            </a: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81732FAF-6300-4312-A50C-B43EB581C0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3668" y="3351173"/>
            <a:ext cx="1230312" cy="226066"/>
          </a:xfrm>
          <a:prstGeom prst="rect">
            <a:avLst/>
          </a:prstGeom>
          <a:solidFill>
            <a:srgbClr val="E0D4C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E0D4C7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533CCA86-1480-4563-98DE-D1E76D66B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4943" y="2348325"/>
            <a:ext cx="1227137" cy="508223"/>
          </a:xfrm>
          <a:prstGeom prst="rect">
            <a:avLst/>
          </a:prstGeom>
          <a:solidFill>
            <a:srgbClr val="7B652B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B:43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7B652B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89DC41BD-BB8C-4486-B2DA-63CE4B27A5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4943" y="2897343"/>
            <a:ext cx="1227137" cy="227766"/>
          </a:xfrm>
          <a:prstGeom prst="rect">
            <a:avLst/>
          </a:prstGeom>
          <a:solidFill>
            <a:srgbClr val="9C8C60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9C8C60</a:t>
            </a:r>
          </a:p>
        </p:txBody>
      </p:sp>
      <p:sp>
        <p:nvSpPr>
          <p:cNvPr id="50" name="Rectangle 3">
            <a:extLst>
              <a:ext uri="{FF2B5EF4-FFF2-40B4-BE49-F238E27FC236}">
                <a16:creationId xmlns:a16="http://schemas.microsoft.com/office/drawing/2014/main" id="{33C29037-8942-4916-9E1E-6350999758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4943" y="3125108"/>
            <a:ext cx="1227137" cy="226065"/>
          </a:xfrm>
          <a:prstGeom prst="rect">
            <a:avLst/>
          </a:prstGeom>
          <a:solidFill>
            <a:srgbClr val="BDB29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BDB295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F6E7056C-FFA4-4C1B-990B-CA0959E41A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1768" y="3351173"/>
            <a:ext cx="1230312" cy="226066"/>
          </a:xfrm>
          <a:prstGeom prst="rect">
            <a:avLst/>
          </a:prstGeom>
          <a:solidFill>
            <a:srgbClr val="DED8CA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DED8CA</a:t>
            </a: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8CA55165-EAD5-49C5-A6E3-78EF341071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3018" y="3716618"/>
            <a:ext cx="1227137" cy="508223"/>
          </a:xfrm>
          <a:prstGeom prst="rect">
            <a:avLst/>
          </a:prstGeom>
          <a:solidFill>
            <a:srgbClr val="4391CE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R:67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G:145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B:206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4391CE</a:t>
            </a: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8F0CD1E0-529B-420B-A6AD-D6F551D63F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3018" y="4265634"/>
            <a:ext cx="1227137" cy="226066"/>
          </a:xfrm>
          <a:prstGeom prst="rect">
            <a:avLst/>
          </a:prstGeom>
          <a:solidFill>
            <a:srgbClr val="90ADDA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72ADDA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4B7CFFE6-61EE-45E3-8938-30A598BE07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3018" y="4491700"/>
            <a:ext cx="1227137" cy="226065"/>
          </a:xfrm>
          <a:prstGeom prst="rect">
            <a:avLst/>
          </a:prstGeom>
          <a:solidFill>
            <a:srgbClr val="A1C8E6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A1C8E6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ABBAC4B3-44EA-48AE-90E0-5138FDAFDC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4605" y="4717766"/>
            <a:ext cx="1222375" cy="227766"/>
          </a:xfrm>
          <a:prstGeom prst="rect">
            <a:avLst/>
          </a:prstGeom>
          <a:solidFill>
            <a:srgbClr val="D0E3F3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D0E3F3</a:t>
            </a: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0E271F7F-9875-49A5-AD1A-0B9269402C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2705" y="3716618"/>
            <a:ext cx="1228725" cy="508223"/>
          </a:xfrm>
          <a:prstGeom prst="rect">
            <a:avLst/>
          </a:prstGeom>
          <a:solidFill>
            <a:srgbClr val="00A6C6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G:166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B:198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00A6C6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0396FDEE-EBF2-4457-9C14-9A2B3CF86E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2705" y="4265634"/>
            <a:ext cx="1228725" cy="226066"/>
          </a:xfrm>
          <a:prstGeom prst="rect">
            <a:avLst/>
          </a:prstGeom>
          <a:solidFill>
            <a:srgbClr val="40BCD4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40BCD4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3531ACF5-70AB-434B-9916-F42EB21EFD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2705" y="4491700"/>
            <a:ext cx="1228725" cy="226065"/>
          </a:xfrm>
          <a:prstGeom prst="rect">
            <a:avLst/>
          </a:prstGeom>
          <a:solidFill>
            <a:srgbClr val="7FD2E2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7FD2E2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95166EED-AF20-4DBE-B477-497D8B7385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4293" y="4717766"/>
            <a:ext cx="1223962" cy="227766"/>
          </a:xfrm>
          <a:prstGeom prst="rect">
            <a:avLst/>
          </a:prstGeom>
          <a:solidFill>
            <a:srgbClr val="BFE9F1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BFE9F1</a:t>
            </a:r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026E4E16-0C93-4A12-A427-FD70D3AA60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8743" y="3716618"/>
            <a:ext cx="1228725" cy="508223"/>
          </a:xfrm>
          <a:prstGeom prst="rect">
            <a:avLst/>
          </a:prstGeom>
          <a:solidFill>
            <a:srgbClr val="66BD4A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R:102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G:189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B:74 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66BD4A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0BFC15FA-07AC-467D-B9D1-99550D8685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8743" y="4265634"/>
            <a:ext cx="1228725" cy="226066"/>
          </a:xfrm>
          <a:prstGeom prst="rect">
            <a:avLst/>
          </a:prstGeom>
          <a:solidFill>
            <a:srgbClr val="8CCE7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8CCE77</a:t>
            </a:r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0C1CDB26-6BB8-46DE-B6E5-589CF3079D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8743" y="4491700"/>
            <a:ext cx="1228725" cy="226065"/>
          </a:xfrm>
          <a:prstGeom prst="rect">
            <a:avLst/>
          </a:prstGeom>
          <a:solidFill>
            <a:srgbClr val="B2DEA4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8CCE77</a:t>
            </a: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6F8C5DB2-57BE-405F-B197-8FFA9A67BD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5568" y="4717766"/>
            <a:ext cx="1223962" cy="227766"/>
          </a:xfrm>
          <a:prstGeom prst="rect">
            <a:avLst/>
          </a:prstGeom>
          <a:solidFill>
            <a:srgbClr val="D9EED2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D9EED2</a:t>
            </a: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52F9BD23-11A6-4DFF-8272-800BD977CA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1605" y="3716618"/>
            <a:ext cx="1227138" cy="508223"/>
          </a:xfrm>
          <a:prstGeom prst="rect">
            <a:avLst/>
          </a:prstGeom>
          <a:solidFill>
            <a:srgbClr val="F68B1F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R:246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G:139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B:31 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F68B1F</a:t>
            </a:r>
          </a:p>
        </p:txBody>
      </p:sp>
      <p:sp>
        <p:nvSpPr>
          <p:cNvPr id="65" name="Rectangle 3">
            <a:extLst>
              <a:ext uri="{FF2B5EF4-FFF2-40B4-BE49-F238E27FC236}">
                <a16:creationId xmlns:a16="http://schemas.microsoft.com/office/drawing/2014/main" id="{FECDD543-6833-4006-A9CB-A1371D5B50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1605" y="4265634"/>
            <a:ext cx="1227138" cy="226066"/>
          </a:xfrm>
          <a:prstGeom prst="rect">
            <a:avLst/>
          </a:prstGeom>
          <a:solidFill>
            <a:srgbClr val="F8A85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F8A857</a:t>
            </a: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DBD47C5A-C22C-44D8-9B82-154427C58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1605" y="4491700"/>
            <a:ext cx="1227138" cy="226065"/>
          </a:xfrm>
          <a:prstGeom prst="rect">
            <a:avLst/>
          </a:prstGeom>
          <a:solidFill>
            <a:srgbClr val="FAC58F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FAC58F</a:t>
            </a:r>
          </a:p>
        </p:txBody>
      </p:sp>
      <p:sp>
        <p:nvSpPr>
          <p:cNvPr id="67" name="Rectangle 3">
            <a:extLst>
              <a:ext uri="{FF2B5EF4-FFF2-40B4-BE49-F238E27FC236}">
                <a16:creationId xmlns:a16="http://schemas.microsoft.com/office/drawing/2014/main" id="{6CF7B717-3D47-4F7C-847B-EB80316F27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1605" y="4717766"/>
            <a:ext cx="1230313" cy="227766"/>
          </a:xfrm>
          <a:prstGeom prst="rect">
            <a:avLst/>
          </a:prstGeom>
          <a:solidFill>
            <a:srgbClr val="FDE2C7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FDE2C7</a:t>
            </a:r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AFAF0641-D6EF-4A5A-B1D8-4D5AC353C5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1768" y="3716618"/>
            <a:ext cx="1227137" cy="508223"/>
          </a:xfrm>
          <a:prstGeom prst="rect">
            <a:avLst/>
          </a:prstGeom>
          <a:solidFill>
            <a:srgbClr val="FEB822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R:254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G:184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B:34 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FEB822</a:t>
            </a: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269DA63D-F49F-4128-97C4-30F47F52AB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1768" y="4265634"/>
            <a:ext cx="1227137" cy="226066"/>
          </a:xfrm>
          <a:prstGeom prst="rect">
            <a:avLst/>
          </a:prstGeom>
          <a:solidFill>
            <a:srgbClr val="FECA59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FECA59</a:t>
            </a:r>
          </a:p>
        </p:txBody>
      </p:sp>
      <p:sp>
        <p:nvSpPr>
          <p:cNvPr id="70" name="Rectangle 3">
            <a:extLst>
              <a:ext uri="{FF2B5EF4-FFF2-40B4-BE49-F238E27FC236}">
                <a16:creationId xmlns:a16="http://schemas.microsoft.com/office/drawing/2014/main" id="{DDC10914-BF45-42C3-9CB5-A9A37022B4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1768" y="4491700"/>
            <a:ext cx="1227137" cy="226065"/>
          </a:xfrm>
          <a:prstGeom prst="rect">
            <a:avLst/>
          </a:prstGeom>
          <a:solidFill>
            <a:srgbClr val="FEDB90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FECA59</a:t>
            </a: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FE222D9C-9FDB-4585-9C75-6E335514A9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44943" y="4717766"/>
            <a:ext cx="1223962" cy="227766"/>
          </a:xfrm>
          <a:prstGeom prst="rect">
            <a:avLst/>
          </a:prstGeom>
          <a:solidFill>
            <a:srgbClr val="FFEDC8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FFEDC8</a:t>
            </a:r>
          </a:p>
        </p:txBody>
      </p:sp>
      <p:sp>
        <p:nvSpPr>
          <p:cNvPr id="72" name="Rectangle 3">
            <a:extLst>
              <a:ext uri="{FF2B5EF4-FFF2-40B4-BE49-F238E27FC236}">
                <a16:creationId xmlns:a16="http://schemas.microsoft.com/office/drawing/2014/main" id="{447AEDB5-73CA-44A5-B744-939B99C7F1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9843" y="5079812"/>
            <a:ext cx="1227137" cy="508223"/>
          </a:xfrm>
          <a:prstGeom prst="rect">
            <a:avLst/>
          </a:prstGeom>
          <a:solidFill>
            <a:srgbClr val="EF3C56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R:239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G:60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B:86 </a:t>
            </a: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 　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EF3C56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EA89CAA6-C84B-420C-A109-4A62195DF1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9843" y="5628828"/>
            <a:ext cx="1227137" cy="226066"/>
          </a:xfrm>
          <a:prstGeom prst="rect">
            <a:avLst/>
          </a:prstGeom>
          <a:solidFill>
            <a:srgbClr val="F36D80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F36D80</a:t>
            </a:r>
          </a:p>
        </p:txBody>
      </p:sp>
      <p:sp>
        <p:nvSpPr>
          <p:cNvPr id="74" name="Rectangle 3">
            <a:extLst>
              <a:ext uri="{FF2B5EF4-FFF2-40B4-BE49-F238E27FC236}">
                <a16:creationId xmlns:a16="http://schemas.microsoft.com/office/drawing/2014/main" id="{6FAB7C3E-95EE-4FE1-A55E-A211AD1E8B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9843" y="5854894"/>
            <a:ext cx="1227137" cy="227766"/>
          </a:xfrm>
          <a:prstGeom prst="rect">
            <a:avLst/>
          </a:prstGeom>
          <a:solidFill>
            <a:srgbClr val="F79DAA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F79DAA</a:t>
            </a: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F5FF5D9E-3B5D-4CFE-B1FE-E866D18820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6668" y="6082660"/>
            <a:ext cx="1233487" cy="226065"/>
          </a:xfrm>
          <a:prstGeom prst="rect">
            <a:avLst/>
          </a:prstGeom>
          <a:solidFill>
            <a:srgbClr val="FBCED5"/>
          </a:solidFill>
          <a:ln>
            <a:noFill/>
          </a:ln>
        </p:spPr>
        <p:txBody>
          <a:bodyPr lIns="68567" tIns="34284" rIns="68567" bIns="34284"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</a:t>
            </a:r>
            <a:r>
              <a:rPr lang="en-US" altLang="ja-JP" sz="7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FBCED5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AEC6ADDE-E8E7-4944-81E0-F103EE536E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98611" y="411473"/>
            <a:ext cx="3300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5959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QUNIE VI </a:t>
            </a:r>
            <a:r>
              <a:rPr lang="ja-JP" altLang="en-US" dirty="0">
                <a:solidFill>
                  <a:srgbClr val="5959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カラーパレット</a:t>
            </a:r>
          </a:p>
        </p:txBody>
      </p:sp>
      <p:sp>
        <p:nvSpPr>
          <p:cNvPr id="77" name="テキスト ボックス 70">
            <a:extLst>
              <a:ext uri="{FF2B5EF4-FFF2-40B4-BE49-F238E27FC236}">
                <a16:creationId xmlns:a16="http://schemas.microsoft.com/office/drawing/2014/main" id="{EC15F0FF-44E9-4913-8886-BFF3699A9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9711" y="5510880"/>
            <a:ext cx="4719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rgbClr val="5959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このカラーを使用したい場合は、その他の色→ユーザー設定から</a:t>
            </a:r>
            <a:endParaRPr lang="en-US" altLang="ja-JP" sz="1200" dirty="0">
              <a:solidFill>
                <a:srgbClr val="59595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/>
            <a:r>
              <a:rPr lang="en-US" altLang="ja-JP" sz="1200" dirty="0">
                <a:solidFill>
                  <a:srgbClr val="5959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RGB</a:t>
            </a:r>
            <a:r>
              <a:rPr lang="ja-JP" altLang="en-US" sz="1200" dirty="0">
                <a:solidFill>
                  <a:srgbClr val="5959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の番号を指定します。</a:t>
            </a:r>
          </a:p>
        </p:txBody>
      </p:sp>
    </p:spTree>
    <p:extLst>
      <p:ext uri="{BB962C8B-B14F-4D97-AF65-F5344CB8AC3E}">
        <p14:creationId xmlns:p14="http://schemas.microsoft.com/office/powerpoint/2010/main" val="136340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1._最終ページ（和文タイプロゴ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DA826CD-C7C8-4192-A549-E5CE62E80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59" y="4405346"/>
            <a:ext cx="3246340" cy="864000"/>
          </a:xfrm>
          <a:prstGeom prst="rect">
            <a:avLst/>
          </a:prstGeom>
        </p:spPr>
      </p:pic>
      <p:sp>
        <p:nvSpPr>
          <p:cNvPr id="4" name="Rectangle 18">
            <a:extLst>
              <a:ext uri="{FF2B5EF4-FFF2-40B4-BE49-F238E27FC236}">
                <a16:creationId xmlns:a16="http://schemas.microsoft.com/office/drawing/2014/main" id="{1B8A983A-0B05-4902-B59E-7131F57D94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60321" y="3502490"/>
            <a:ext cx="449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1800" dirty="0">
                <a:latin typeface="+mn-lt"/>
                <a:ea typeface="+mn-ea"/>
                <a:cs typeface="Arial" panose="020B0604020202020204" pitchFamily="34" charset="0"/>
              </a:rPr>
              <a:t>Contact</a:t>
            </a:r>
            <a:endParaRPr lang="ja-JP" altLang="en-US" sz="18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19">
            <a:extLst>
              <a:ext uri="{FF2B5EF4-FFF2-40B4-BE49-F238E27FC236}">
                <a16:creationId xmlns:a16="http://schemas.microsoft.com/office/drawing/2014/main" id="{9D411545-163A-4923-8209-BA525A7F5DB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13659" y="4282243"/>
            <a:ext cx="9132863" cy="12788"/>
          </a:xfrm>
          <a:prstGeom prst="line">
            <a:avLst/>
          </a:prstGeom>
          <a:noFill/>
          <a:ln w="12700">
            <a:solidFill>
              <a:srgbClr val="824B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3719736" y="4718029"/>
            <a:ext cx="2664296" cy="432048"/>
          </a:xfrm>
          <a:prstGeom prst="rect">
            <a:avLst/>
          </a:prstGeom>
          <a:solidFill>
            <a:schemeClr val="bg1"/>
          </a:solidFill>
          <a:ln w="1905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QUNIE CORPORATION</a:t>
            </a:r>
            <a:endParaRPr kumimoji="1" lang="ja-JP" altLang="en-US" sz="18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5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0" userDrawn="1">
          <p15:clr>
            <a:srgbClr val="FBAE40"/>
          </p15:clr>
        </p15:guide>
        <p15:guide id="2" pos="1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D09B92CC-79EE-4BDD-8660-2B0277C52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6"/>
            <a:ext cx="9790724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2697F09E-739E-4115-AE21-E97FFBA2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64" y="193241"/>
            <a:ext cx="10515600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ja-JP" altLang="en-US" sz="2800" b="1" kern="1200">
                <a:solidFill>
                  <a:srgbClr val="7030A0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400" eaLnBrk="1" latinLnBrk="0" hangingPunct="1"/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0AB9EFB-F78A-411A-9804-71824C940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90" y="892906"/>
            <a:ext cx="1154375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544605C-DEE6-480B-A37C-768764603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t="9064" r="6717" b="9025"/>
          <a:stretch/>
        </p:blipFill>
        <p:spPr>
          <a:xfrm>
            <a:off x="10708246" y="44624"/>
            <a:ext cx="1260000" cy="8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2008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71" r:id="rId3"/>
    <p:sldLayoutId id="2147483677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241BF-F557-4E40-84A1-383E71BD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>
                <a:latin typeface="+mn-lt"/>
              </a:rPr>
              <a:t>ConneQt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-</a:t>
            </a:r>
            <a:r>
              <a:rPr lang="en-US" altLang="ja-JP" dirty="0"/>
              <a:t> Mobilizing Finance For Your Projects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D18D0B-B40E-4FCE-B6A4-AC9C0F58E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33" y="920914"/>
            <a:ext cx="11553607" cy="707886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Your Gateway to the Japanese Private sector and International Finance Institutions (IFIs)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8E549B47-B3CE-4ADD-9E8C-3E9D113B67FB}"/>
              </a:ext>
            </a:extLst>
          </p:cNvPr>
          <p:cNvSpPr txBox="1"/>
          <p:nvPr/>
        </p:nvSpPr>
        <p:spPr>
          <a:xfrm>
            <a:off x="119336" y="1917404"/>
            <a:ext cx="4104456" cy="4554898"/>
          </a:xfrm>
          <a:prstGeom prst="rect">
            <a:avLst/>
          </a:prstGeom>
          <a:noFill/>
          <a:ln>
            <a:solidFill>
              <a:srgbClr val="D0CECE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300"/>
              </a:spcBef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【</a:t>
            </a:r>
            <a:r>
              <a:rPr lang="en-US" altLang="ja-JP" sz="1400" b="1" dirty="0">
                <a:solidFill>
                  <a:schemeClr val="tx1">
                    <a:lumMod val="50000"/>
                  </a:schemeClr>
                </a:solidFill>
              </a:rPr>
              <a:t>Current situation</a:t>
            </a: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】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Projects in Africa face funding challenges due to limited access to finance.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The Japanese private sector has little exposure and knowledge of the business potential of these projects.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【</a:t>
            </a:r>
            <a:r>
              <a:rPr lang="en-US" altLang="ja-JP" sz="1400" b="1" dirty="0">
                <a:solidFill>
                  <a:schemeClr val="tx1">
                    <a:lumMod val="50000"/>
                  </a:schemeClr>
                </a:solidFill>
              </a:rPr>
              <a:t>Challenges</a:t>
            </a: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】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Accessing finance from IFIs (MDBs, UN agencies, and other multilateral funds) is complex without the right expertise. 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The lack of understanding of financial instruments from IFIs by Japanese private sector further hinders their engagement and investment opportunities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【</a:t>
            </a:r>
            <a:r>
              <a:rPr lang="en-US" altLang="ja-JP" sz="1400" b="1" dirty="0">
                <a:solidFill>
                  <a:schemeClr val="tx1">
                    <a:lumMod val="50000"/>
                  </a:schemeClr>
                </a:solidFill>
              </a:rPr>
              <a:t>QUNIE’s approach</a:t>
            </a: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】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We provide a unified and practical solution to bridge the gap, trigger interest, and unlock finance for your projects thanks to our network and expertise  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AF8E7356-EFB2-4B0D-A30C-B1E771FB476C}"/>
              </a:ext>
            </a:extLst>
          </p:cNvPr>
          <p:cNvSpPr txBox="1"/>
          <p:nvPr/>
        </p:nvSpPr>
        <p:spPr>
          <a:xfrm>
            <a:off x="119337" y="1556793"/>
            <a:ext cx="4104456" cy="319664"/>
          </a:xfrm>
          <a:prstGeom prst="rect">
            <a:avLst/>
          </a:prstGeom>
          <a:solidFill>
            <a:srgbClr val="824BB0"/>
          </a:solidFill>
          <a:ln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1AB96037-8DCC-4E7E-9071-B0C6C523B8C7}"/>
              </a:ext>
            </a:extLst>
          </p:cNvPr>
          <p:cNvSpPr txBox="1"/>
          <p:nvPr/>
        </p:nvSpPr>
        <p:spPr>
          <a:xfrm>
            <a:off x="4295800" y="1917403"/>
            <a:ext cx="7776863" cy="3618795"/>
          </a:xfrm>
          <a:prstGeom prst="rect">
            <a:avLst/>
          </a:prstGeom>
          <a:noFill/>
          <a:ln>
            <a:solidFill>
              <a:srgbClr val="D0CECE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2BC68CD2-DA5A-4174-8D0F-0853FF0C6DD6}"/>
              </a:ext>
            </a:extLst>
          </p:cNvPr>
          <p:cNvSpPr txBox="1"/>
          <p:nvPr/>
        </p:nvSpPr>
        <p:spPr>
          <a:xfrm>
            <a:off x="4295799" y="1556792"/>
            <a:ext cx="7776863" cy="319664"/>
          </a:xfrm>
          <a:prstGeom prst="rect">
            <a:avLst/>
          </a:prstGeom>
          <a:solidFill>
            <a:srgbClr val="824BB0"/>
          </a:solidFill>
          <a:ln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Process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01634EC0-D434-41DA-BE9F-1984376EE90B}"/>
              </a:ext>
            </a:extLst>
          </p:cNvPr>
          <p:cNvSpPr txBox="1"/>
          <p:nvPr/>
        </p:nvSpPr>
        <p:spPr>
          <a:xfrm>
            <a:off x="4295800" y="5608206"/>
            <a:ext cx="7776862" cy="319664"/>
          </a:xfrm>
          <a:prstGeom prst="rect">
            <a:avLst/>
          </a:prstGeom>
          <a:solidFill>
            <a:srgbClr val="824BB0"/>
          </a:solidFill>
          <a:ln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Fees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2C950365-4766-446F-956E-3855F8FE4BF7}"/>
              </a:ext>
            </a:extLst>
          </p:cNvPr>
          <p:cNvSpPr txBox="1"/>
          <p:nvPr/>
        </p:nvSpPr>
        <p:spPr>
          <a:xfrm>
            <a:off x="4295800" y="5982673"/>
            <a:ext cx="7776863" cy="489629"/>
          </a:xfrm>
          <a:prstGeom prst="rect">
            <a:avLst/>
          </a:prstGeom>
          <a:noFill/>
          <a:ln>
            <a:solidFill>
              <a:srgbClr val="D0CECE"/>
            </a:solidFill>
          </a:ln>
        </p:spPr>
        <p:txBody>
          <a:bodyPr wrap="square" rtlCol="0" anchor="ctr">
            <a:noAutofit/>
          </a:bodyPr>
          <a:lstStyle/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300" dirty="0">
                <a:solidFill>
                  <a:schemeClr val="tx1">
                    <a:lumMod val="50000"/>
                  </a:schemeClr>
                </a:solidFill>
              </a:rPr>
              <a:t>Entry-Level Services are free of cost for any African Embassy or Investment Promotion Agency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7509B1-793E-4A13-97A7-86D0868CF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9" y="1953623"/>
            <a:ext cx="7257011" cy="35825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316B32-7E76-4946-99D8-B96CBAEC431A}"/>
              </a:ext>
            </a:extLst>
          </p:cNvPr>
          <p:cNvSpPr txBox="1"/>
          <p:nvPr/>
        </p:nvSpPr>
        <p:spPr>
          <a:xfrm>
            <a:off x="4511824" y="215434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latin typeface="+mn-ea"/>
              </a:rPr>
              <a:t>1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2F6CFC-44A0-4B31-ACD3-A2BA73F25CC2}"/>
              </a:ext>
            </a:extLst>
          </p:cNvPr>
          <p:cNvSpPr txBox="1"/>
          <p:nvPr/>
        </p:nvSpPr>
        <p:spPr>
          <a:xfrm>
            <a:off x="4871864" y="285293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latin typeface="+mn-ea"/>
              </a:rPr>
              <a:t>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D83D35-C860-41E2-A096-8B4FB410FEE4}"/>
              </a:ext>
            </a:extLst>
          </p:cNvPr>
          <p:cNvSpPr txBox="1"/>
          <p:nvPr/>
        </p:nvSpPr>
        <p:spPr>
          <a:xfrm>
            <a:off x="4967506" y="353701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ea"/>
              </a:rPr>
              <a:t>3</a:t>
            </a:r>
            <a:endParaRPr kumimoji="1" lang="en-US" sz="1600" b="1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6D7D93-E3E9-44C5-8DD6-E9B7BF2FF94F}"/>
              </a:ext>
            </a:extLst>
          </p:cNvPr>
          <p:cNvSpPr txBox="1"/>
          <p:nvPr/>
        </p:nvSpPr>
        <p:spPr>
          <a:xfrm>
            <a:off x="4871864" y="42210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latin typeface="+mn-ea"/>
              </a:rPr>
              <a:t>4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4DE4D0-FC11-4840-96B7-E11181AC7EC3}"/>
              </a:ext>
            </a:extLst>
          </p:cNvPr>
          <p:cNvSpPr txBox="1"/>
          <p:nvPr/>
        </p:nvSpPr>
        <p:spPr>
          <a:xfrm>
            <a:off x="4527094" y="490857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ea"/>
              </a:rPr>
              <a:t>5</a:t>
            </a:r>
            <a:endParaRPr kumimoji="1" lang="en-US" sz="1600" b="1" dirty="0">
              <a:latin typeface="+mn-ea"/>
            </a:endParaRPr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C9521B63-DE5C-40B7-AD2A-6E41069C2684}"/>
              </a:ext>
            </a:extLst>
          </p:cNvPr>
          <p:cNvSpPr/>
          <p:nvPr/>
        </p:nvSpPr>
        <p:spPr>
          <a:xfrm rot="13620957">
            <a:off x="4397570" y="5421098"/>
            <a:ext cx="105565" cy="111420"/>
          </a:xfrm>
          <a:prstGeom prst="triangle">
            <a:avLst/>
          </a:prstGeom>
          <a:solidFill>
            <a:schemeClr val="accent1"/>
          </a:solidFill>
          <a:ln w="1905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5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241BF-F557-4E40-84A1-383E71BD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>
                <a:latin typeface="+mn-lt"/>
              </a:rPr>
              <a:t>ConneQt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-</a:t>
            </a:r>
            <a:r>
              <a:rPr kumimoji="1" lang="ja-JP" altLang="en-US" dirty="0">
                <a:latin typeface="+mn-lt"/>
              </a:rPr>
              <a:t> </a:t>
            </a:r>
            <a:r>
              <a:rPr kumimoji="1" lang="en-US" altLang="ja-JP" dirty="0">
                <a:latin typeface="+mn-lt"/>
              </a:rPr>
              <a:t>with NTT Data EMEAL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D18D0B-B40E-4FCE-B6A4-AC9C0F58ED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33" y="920914"/>
            <a:ext cx="11553607" cy="707886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+mj-lt"/>
              </a:rPr>
              <a:t>Your Gateway to the Japanese Private sector and International Finance Institutions (IFIs)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8E549B47-B3CE-4ADD-9E8C-3E9D113B67FB}"/>
              </a:ext>
            </a:extLst>
          </p:cNvPr>
          <p:cNvSpPr txBox="1"/>
          <p:nvPr/>
        </p:nvSpPr>
        <p:spPr>
          <a:xfrm>
            <a:off x="119336" y="1917404"/>
            <a:ext cx="4104456" cy="4554898"/>
          </a:xfrm>
          <a:prstGeom prst="rect">
            <a:avLst/>
          </a:prstGeom>
          <a:noFill/>
          <a:ln>
            <a:solidFill>
              <a:srgbClr val="D0CECE"/>
            </a:solidFill>
          </a:ln>
        </p:spPr>
        <p:txBody>
          <a:bodyPr wrap="square" rtlCol="0">
            <a:noAutofit/>
          </a:bodyPr>
          <a:lstStyle/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Numerous projects in Africa since 2019</a:t>
            </a: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>
                    <a:lumMod val="50000"/>
                  </a:schemeClr>
                </a:solidFill>
              </a:rPr>
              <a:t>A specific expertise for projects and business opportunities promoted by Multilateral Development Banks and UN agencies.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AF8E7356-EFB2-4B0D-A30C-B1E771FB476C}"/>
              </a:ext>
            </a:extLst>
          </p:cNvPr>
          <p:cNvSpPr txBox="1"/>
          <p:nvPr/>
        </p:nvSpPr>
        <p:spPr>
          <a:xfrm>
            <a:off x="119337" y="1556793"/>
            <a:ext cx="4104456" cy="319664"/>
          </a:xfrm>
          <a:prstGeom prst="rect">
            <a:avLst/>
          </a:prstGeom>
          <a:solidFill>
            <a:srgbClr val="824BB0"/>
          </a:solidFill>
          <a:ln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Qunie’s Capabilities</a:t>
            </a: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1AB96037-8DCC-4E7E-9071-B0C6C523B8C7}"/>
              </a:ext>
            </a:extLst>
          </p:cNvPr>
          <p:cNvSpPr txBox="1"/>
          <p:nvPr/>
        </p:nvSpPr>
        <p:spPr>
          <a:xfrm>
            <a:off x="4295800" y="1917403"/>
            <a:ext cx="7776863" cy="4554898"/>
          </a:xfrm>
          <a:prstGeom prst="rect">
            <a:avLst/>
          </a:prstGeom>
          <a:noFill/>
          <a:ln>
            <a:solidFill>
              <a:srgbClr val="D0CECE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300"/>
              </a:spcBef>
            </a:pPr>
            <a:endParaRPr lang="en-US" altLang="ja-JP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2BC68CD2-DA5A-4174-8D0F-0853FF0C6DD6}"/>
              </a:ext>
            </a:extLst>
          </p:cNvPr>
          <p:cNvSpPr txBox="1"/>
          <p:nvPr/>
        </p:nvSpPr>
        <p:spPr>
          <a:xfrm>
            <a:off x="4295799" y="1556792"/>
            <a:ext cx="7776863" cy="319664"/>
          </a:xfrm>
          <a:prstGeom prst="rect">
            <a:avLst/>
          </a:prstGeom>
          <a:solidFill>
            <a:srgbClr val="824BB0"/>
          </a:solidFill>
          <a:ln>
            <a:solidFill>
              <a:srgbClr val="D0CECE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Collaboration with NTT Data EMEAL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African Development Bank (AfDB) | Green Climate Fund">
            <a:extLst>
              <a:ext uri="{FF2B5EF4-FFF2-40B4-BE49-F238E27FC236}">
                <a16:creationId xmlns:a16="http://schemas.microsoft.com/office/drawing/2014/main" id="{67AA7008-F65C-452B-9F61-75ACD607E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83595" y="5089937"/>
            <a:ext cx="1656184" cy="4272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114F8B3-A1BF-4251-83C0-968EB313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02" y="5805836"/>
            <a:ext cx="577684" cy="516875"/>
          </a:xfrm>
          <a:prstGeom prst="rect">
            <a:avLst/>
          </a:prstGeom>
        </p:spPr>
      </p:pic>
      <p:pic>
        <p:nvPicPr>
          <p:cNvPr id="17" name="Picture 2" descr="File:The World Bank logo.svg - Wikipedia">
            <a:extLst>
              <a:ext uri="{FF2B5EF4-FFF2-40B4-BE49-F238E27FC236}">
                <a16:creationId xmlns:a16="http://schemas.microsoft.com/office/drawing/2014/main" id="{56B4E25B-48BA-49FD-AA45-B86D9FA0F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50032" y="5085184"/>
            <a:ext cx="1587696" cy="320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73ADAF-879D-4066-96A6-582DF9800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132" y="5788128"/>
            <a:ext cx="615209" cy="55228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FE7F39-2A08-4FA0-8AC0-BAA9661A51BA}"/>
              </a:ext>
            </a:extLst>
          </p:cNvPr>
          <p:cNvSpPr txBox="1"/>
          <p:nvPr/>
        </p:nvSpPr>
        <p:spPr>
          <a:xfrm>
            <a:off x="4338281" y="1929026"/>
            <a:ext cx="7590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NTT Data EMEAL has a team focusing on International Organizations and it is a leading service provider to Multilateral Development Banks and UN agencies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With staff located in all major IFIs headquarters (New York, Geneva, Washington etc.), we can support your projects directly with managers and procurement departments. 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D966AA7-1C34-436F-B1C1-F9C288FE0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063" y="3414074"/>
            <a:ext cx="5707524" cy="301389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785C8E-3D94-47E6-B79F-15B56544BB21}"/>
              </a:ext>
            </a:extLst>
          </p:cNvPr>
          <p:cNvSpPr txBox="1"/>
          <p:nvPr/>
        </p:nvSpPr>
        <p:spPr>
          <a:xfrm>
            <a:off x="10059082" y="3954442"/>
            <a:ext cx="19730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+300 people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working with IFIs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bg2"/>
                </a:solidFill>
              </a:rPr>
              <a:t>25 LTAs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with agencies</a:t>
            </a:r>
          </a:p>
          <a:p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2"/>
                </a:solidFill>
              </a:rPr>
              <a:t>Major headquarters cities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directly covered</a:t>
            </a:r>
          </a:p>
        </p:txBody>
      </p:sp>
      <p:pic>
        <p:nvPicPr>
          <p:cNvPr id="18" name="Picture 6" descr="Islamic Development Bank - Wikipedia">
            <a:extLst>
              <a:ext uri="{FF2B5EF4-FFF2-40B4-BE49-F238E27FC236}">
                <a16:creationId xmlns:a16="http://schemas.microsoft.com/office/drawing/2014/main" id="{3D118ADB-5E21-4037-B1D8-9932C653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9108" y="5589493"/>
            <a:ext cx="823288" cy="4317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A14C142-C0E6-4327-9B96-7AD78CF152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932" y="2466946"/>
            <a:ext cx="2485986" cy="1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9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■QUNIE VI テンプレート基本色">
      <a:dk1>
        <a:srgbClr val="595959"/>
      </a:dk1>
      <a:lt1>
        <a:srgbClr val="FFFFFF"/>
      </a:lt1>
      <a:dk2>
        <a:srgbClr val="B09AC9"/>
      </a:dk2>
      <a:lt2>
        <a:srgbClr val="735CA7"/>
      </a:lt2>
      <a:accent1>
        <a:srgbClr val="522B8D"/>
      </a:accent1>
      <a:accent2>
        <a:srgbClr val="045890"/>
      </a:accent2>
      <a:accent3>
        <a:srgbClr val="679650"/>
      </a:accent3>
      <a:accent4>
        <a:srgbClr val="FEB822"/>
      </a:accent4>
      <a:accent5>
        <a:srgbClr val="EE1C25"/>
      </a:accent5>
      <a:accent6>
        <a:srgbClr val="954F72"/>
      </a:accent6>
      <a:hlink>
        <a:srgbClr val="0563C1"/>
      </a:hlink>
      <a:folHlink>
        <a:srgbClr val="522B8D"/>
      </a:folHlink>
    </a:clrScheme>
    <a:fontScheme name="ユーザー定義 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FC9E1"/>
        </a:solidFill>
        <a:ln w="19050">
          <a:noFill/>
          <a:tailEnd type="triangle"/>
        </a:ln>
        <a:effectLst/>
      </a:spPr>
      <a:bodyPr wrap="square" rtlCol="0" anchor="ctr">
        <a:noAutofit/>
      </a:bodyPr>
      <a:lstStyle>
        <a:defPPr algn="ctr">
          <a:defRPr kumimoji="1" dirty="0" smtClean="0">
            <a:solidFill>
              <a:schemeClr val="tx1">
                <a:lumMod val="50000"/>
              </a:schemeClr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txDef>
      <a:spPr>
        <a:noFill/>
      </a:spPr>
      <a:bodyPr wrap="square" rtlCol="0">
        <a:spAutoFit/>
      </a:bodyPr>
      <a:lstStyle>
        <a:defPPr algn="ctr">
          <a:defRPr kumimoji="1" sz="1600" dirty="0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1_16：9_QUNIEパワーポイントテンプレート_Copyright2021.potx" id="{E6D90557-1BBA-4C26-9C78-F0A2345B939F}" vid="{626EEDD5-6AAE-4084-ADA8-7CCFE1C314D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ccdaba-a3d8-4310-996e-c000d58519f0">
      <Terms xmlns="http://schemas.microsoft.com/office/infopath/2007/PartnerControls"/>
    </lcf76f155ced4ddcb4097134ff3c332f>
    <TaxCatchAll xmlns="18ae378c-e7d8-4d92-91a4-d3dc20e86e8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448C8B598B9AB488D0251F158A51B9B" ma:contentTypeVersion="16" ma:contentTypeDescription="新しいドキュメントを作成します。" ma:contentTypeScope="" ma:versionID="2acc26022c770bac77916e4c956a17a7">
  <xsd:schema xmlns:xsd="http://www.w3.org/2001/XMLSchema" xmlns:xs="http://www.w3.org/2001/XMLSchema" xmlns:p="http://schemas.microsoft.com/office/2006/metadata/properties" xmlns:ns2="61ccdaba-a3d8-4310-996e-c000d58519f0" xmlns:ns3="18ae378c-e7d8-4d92-91a4-d3dc20e86e8d" targetNamespace="http://schemas.microsoft.com/office/2006/metadata/properties" ma:root="true" ma:fieldsID="6f6d4d7ce6689510b18dbcfc3dc9ea7f" ns2:_="" ns3:_="">
    <xsd:import namespace="61ccdaba-a3d8-4310-996e-c000d58519f0"/>
    <xsd:import namespace="18ae378c-e7d8-4d92-91a4-d3dc20e86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cdaba-a3d8-4310-996e-c000d5851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a30b6aed-7cdb-4b64-8104-48e87c440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e378c-e7d8-4d92-91a4-d3dc20e86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5d1783-37b7-40d5-be98-ff35e6c05d87}" ma:internalName="TaxCatchAll" ma:showField="CatchAllData" ma:web="18ae378c-e7d8-4d92-91a4-d3dc20e86e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C9FCA-62BE-4A9C-97EC-FA9CF8428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169D0F-278E-46AB-80CB-39531CB9AEC4}">
  <ds:schemaRefs>
    <ds:schemaRef ds:uri="c780657c-0f52-42f1-a668-385d7b3acf9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615942-BE82-45CD-AAA6-0D1498CF3B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18883</TotalTime>
  <Words>271</Words>
  <Application>Microsoft Office PowerPoint</Application>
  <PresentationFormat>ワイド画面</PresentationFormat>
  <Paragraphs>46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ＭＳ Ｐゴシック</vt:lpstr>
      <vt:lpstr>游ゴシック</vt:lpstr>
      <vt:lpstr>Arial</vt:lpstr>
      <vt:lpstr>Wingdings</vt:lpstr>
      <vt:lpstr>Office テーマ</vt:lpstr>
      <vt:lpstr>ConneQt - Mobilizing Finance For Your Projects</vt:lpstr>
      <vt:lpstr>ConneQt - with NTT Data EMEAL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○○○コンサルティングサービスのご紹介</dc:title>
  <dc:creator>Hirabayashi, Jun</dc:creator>
  <cp:lastModifiedBy>Kyoko Hasegawa</cp:lastModifiedBy>
  <cp:revision>160</cp:revision>
  <dcterms:created xsi:type="dcterms:W3CDTF">2020-12-11T08:42:37Z</dcterms:created>
  <dcterms:modified xsi:type="dcterms:W3CDTF">2023-06-29T05:41:25Z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0x010100E448C8B598B9AB488D0251F158A51B9B</vt:lpwstr>
  </property>
</Properties>
</file>