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7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03" r:id="rId2"/>
  </p:sldMasterIdLst>
  <p:notesMasterIdLst>
    <p:notesMasterId r:id="rId17"/>
  </p:notesMasterIdLst>
  <p:handoutMasterIdLst>
    <p:handoutMasterId r:id="rId18"/>
  </p:handoutMasterIdLst>
  <p:sldIdLst>
    <p:sldId id="607" r:id="rId3"/>
    <p:sldId id="294" r:id="rId4"/>
    <p:sldId id="627" r:id="rId5"/>
    <p:sldId id="277" r:id="rId6"/>
    <p:sldId id="702" r:id="rId7"/>
    <p:sldId id="3297" r:id="rId8"/>
    <p:sldId id="3295" r:id="rId9"/>
    <p:sldId id="271" r:id="rId10"/>
    <p:sldId id="3290" r:id="rId11"/>
    <p:sldId id="284" r:id="rId12"/>
    <p:sldId id="268" r:id="rId13"/>
    <p:sldId id="3294" r:id="rId14"/>
    <p:sldId id="273" r:id="rId15"/>
    <p:sldId id="692" r:id="rId16"/>
  </p:sldIdLst>
  <p:sldSz cx="9906000" cy="6858000" type="A4"/>
  <p:notesSz cx="6770688" cy="9902825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19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19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9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9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9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19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19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19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19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0" userDrawn="1">
          <p15:clr>
            <a:srgbClr val="A4A3A4"/>
          </p15:clr>
        </p15:guide>
        <p15:guide id="2" pos="3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9" userDrawn="1">
          <p15:clr>
            <a:srgbClr val="A4A3A4"/>
          </p15:clr>
        </p15:guide>
        <p15:guide id="2" pos="213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2515"/>
    <a:srgbClr val="000066"/>
    <a:srgbClr val="33CCFF"/>
    <a:srgbClr val="FF9999"/>
    <a:srgbClr val="464653"/>
    <a:srgbClr val="DC1859"/>
    <a:srgbClr val="FF3399"/>
    <a:srgbClr val="FF7C80"/>
    <a:srgbClr val="EF3B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中間スタイル 4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淡色スタイル 2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46" autoAdjust="0"/>
    <p:restoredTop sz="95190" autoAdjust="0"/>
  </p:normalViewPr>
  <p:slideViewPr>
    <p:cSldViewPr showGuides="1">
      <p:cViewPr varScale="1">
        <p:scale>
          <a:sx n="93" d="100"/>
          <a:sy n="93" d="100"/>
        </p:scale>
        <p:origin x="1042" y="72"/>
      </p:cViewPr>
      <p:guideLst>
        <p:guide orient="horz" pos="640"/>
        <p:guide pos="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5" d="100"/>
          <a:sy n="65" d="100"/>
        </p:scale>
        <p:origin x="3091" y="43"/>
      </p:cViewPr>
      <p:guideLst>
        <p:guide orient="horz" pos="3119"/>
        <p:guide pos="2133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968360FC-17ED-7293-3E01-3C8A29566F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33754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4" tIns="45507" rIns="91014" bIns="4550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49E176A3-600D-70BD-E2E1-7B4DE5BF525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5357" y="1"/>
            <a:ext cx="2933754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4" tIns="45507" rIns="91014" bIns="4550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6852" name="Rectangle 4">
            <a:extLst>
              <a:ext uri="{FF2B5EF4-FFF2-40B4-BE49-F238E27FC236}">
                <a16:creationId xmlns:a16="http://schemas.microsoft.com/office/drawing/2014/main" id="{579BB296-24A1-3E06-DC34-819E60D6744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06182"/>
            <a:ext cx="2933754" cy="49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4" tIns="45507" rIns="91014" bIns="45507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/>
              <a:t>Normeca Asia 2023</a:t>
            </a:r>
          </a:p>
        </p:txBody>
      </p:sp>
      <p:sp>
        <p:nvSpPr>
          <p:cNvPr id="206853" name="Rectangle 5">
            <a:extLst>
              <a:ext uri="{FF2B5EF4-FFF2-40B4-BE49-F238E27FC236}">
                <a16:creationId xmlns:a16="http://schemas.microsoft.com/office/drawing/2014/main" id="{2D16D18D-6CDB-3B9B-5DE7-1240D56254C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5357" y="9406182"/>
            <a:ext cx="2933754" cy="49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4" tIns="45507" rIns="91014" bIns="4550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3B5CD4E-0D9E-46EC-99D4-09CB5FA260D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C0FB3B9F-78C2-DE00-B1ED-360F9ADC1D9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33754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4" tIns="45507" rIns="91014" bIns="4550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464DDF11-4E02-4E6B-DA45-174D856CD8C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35357" y="1"/>
            <a:ext cx="2933754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4" tIns="45507" rIns="91014" bIns="4550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BE98BDFC-CC15-B4E8-6CE1-01BF26DDFDE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8025" y="744538"/>
            <a:ext cx="5357813" cy="3709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DF932513-2744-F779-552F-5DF017508D1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386" y="4703882"/>
            <a:ext cx="5415919" cy="4455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4" tIns="45507" rIns="91014" bIns="455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A712E515-9C95-9B83-5C29-DA2A2042CB1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06182"/>
            <a:ext cx="2933754" cy="49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4" tIns="45507" rIns="91014" bIns="45507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/>
              <a:t>Normeca Asia 2023</a:t>
            </a:r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CBFC37CD-8FA1-5D0E-736A-6213724C8E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5357" y="9406182"/>
            <a:ext cx="2933754" cy="49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4" tIns="45507" rIns="91014" bIns="4550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53F20BB-7C38-46A1-A03E-EACE6EAE28EF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19" userDrawn="1">
          <p15:clr>
            <a:srgbClr val="F26B43"/>
          </p15:clr>
        </p15:guide>
        <p15:guide id="2" pos="2133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スライド イメージ プレースホルダ 1">
            <a:extLst>
              <a:ext uri="{FF2B5EF4-FFF2-40B4-BE49-F238E27FC236}">
                <a16:creationId xmlns:a16="http://schemas.microsoft.com/office/drawing/2014/main" id="{D0BC6467-01AA-8A50-6609-BF5A168A3B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ノート プレースホルダ 2">
            <a:extLst>
              <a:ext uri="{FF2B5EF4-FFF2-40B4-BE49-F238E27FC236}">
                <a16:creationId xmlns:a16="http://schemas.microsoft.com/office/drawing/2014/main" id="{9F3196F4-61FD-56BF-9B4F-C640153D9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dirty="0">
              <a:latin typeface="Arial" panose="020B0604020202020204" pitchFamily="34" charset="0"/>
            </a:endParaRPr>
          </a:p>
        </p:txBody>
      </p:sp>
      <p:sp>
        <p:nvSpPr>
          <p:cNvPr id="53252" name="フッター プレースホルダ 3">
            <a:extLst>
              <a:ext uri="{FF2B5EF4-FFF2-40B4-BE49-F238E27FC236}">
                <a16:creationId xmlns:a16="http://schemas.microsoft.com/office/drawing/2014/main" id="{2EB65C6D-58F1-BD99-A7DF-0EADB6D36F3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39536" indent="-284437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37748" indent="-227550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592848" indent="-227550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47947" indent="-227550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03046" indent="-2275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58146" indent="-2275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13245" indent="-2275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68345" indent="-2275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200">
                <a:latin typeface="Arial" panose="020B0604020202020204" pitchFamily="34" charset="0"/>
              </a:rPr>
              <a:t>Normeca Asia 2023</a:t>
            </a:r>
          </a:p>
        </p:txBody>
      </p:sp>
      <p:sp>
        <p:nvSpPr>
          <p:cNvPr id="53253" name="スライド番号プレースホルダ 4">
            <a:extLst>
              <a:ext uri="{FF2B5EF4-FFF2-40B4-BE49-F238E27FC236}">
                <a16:creationId xmlns:a16="http://schemas.microsoft.com/office/drawing/2014/main" id="{2A52E1F8-6578-83FA-25F7-A49315B5A7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39536" indent="-284437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37748" indent="-227550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592848" indent="-227550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47947" indent="-227550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03046" indent="-2275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58146" indent="-2275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13245" indent="-2275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68345" indent="-2275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3973A4EF-A7DF-449E-9299-B5948C1809AB}" type="slidenum">
              <a:rPr lang="en-US" altLang="ja-JP" sz="1200">
                <a:latin typeface="Arial" panose="020B0604020202020204" pitchFamily="34" charset="0"/>
              </a:rPr>
              <a:pPr eaLnBrk="1" hangingPunct="1"/>
              <a:t>1</a:t>
            </a:fld>
            <a:endParaRPr lang="en-US" altLang="ja-JP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>
            <a:extLst>
              <a:ext uri="{FF2B5EF4-FFF2-40B4-BE49-F238E27FC236}">
                <a16:creationId xmlns:a16="http://schemas.microsoft.com/office/drawing/2014/main" id="{467099A8-F91F-6F9A-2A58-4A96879F246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39536" indent="-284437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37748" indent="-227550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592848" indent="-227550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47947" indent="-227550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03046" indent="-2275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58146" indent="-2275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13245" indent="-2275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68345" indent="-2275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200">
                <a:latin typeface="Arial" panose="020B0604020202020204" pitchFamily="34" charset="0"/>
              </a:rPr>
              <a:t>Normeca Asia 2023</a:t>
            </a:r>
          </a:p>
        </p:txBody>
      </p:sp>
      <p:sp>
        <p:nvSpPr>
          <p:cNvPr id="71683" name="Rectangle 7">
            <a:extLst>
              <a:ext uri="{FF2B5EF4-FFF2-40B4-BE49-F238E27FC236}">
                <a16:creationId xmlns:a16="http://schemas.microsoft.com/office/drawing/2014/main" id="{274C0B25-2C1A-4062-FAC0-AE53F6794E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39536" indent="-284437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37748" indent="-227550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592848" indent="-227550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47947" indent="-227550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03046" indent="-2275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58146" indent="-2275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13245" indent="-2275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68345" indent="-2275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D72F5C5E-2B30-483B-92EF-1C62D4EFBED6}" type="slidenum">
              <a:rPr lang="en-US" altLang="ja-JP" sz="1200">
                <a:latin typeface="Arial" panose="020B0604020202020204" pitchFamily="34" charset="0"/>
              </a:rPr>
              <a:pPr eaLnBrk="1" hangingPunct="1"/>
              <a:t>14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4E5A0721-9AF0-C48F-0D3E-E1DE5AA3AB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5" name="Rectangle 3">
            <a:extLst>
              <a:ext uri="{FF2B5EF4-FFF2-40B4-BE49-F238E27FC236}">
                <a16:creationId xmlns:a16="http://schemas.microsoft.com/office/drawing/2014/main" id="{D319B119-E895-5C92-F812-2664B6EC89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0307">
              <a:defRPr/>
            </a:pP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「正しい教育」と「正しい装備」でスタッフの安全を確保することを第一とし、資器材のみの提供ではなく、計画、教育、訓練などトータルサポートをしております。</a:t>
            </a:r>
          </a:p>
          <a:p>
            <a:endParaRPr lang="ja-JP" altLang="ja-JP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sz="90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Normeca Asia 2023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F20BB-7C38-46A1-A03E-EACE6EAE28EF}" type="slidenum">
              <a:rPr lang="en-US" altLang="ja-JP" smtClean="0"/>
              <a:pPr/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19551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Normeca Asia 2023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F20BB-7C38-46A1-A03E-EACE6EAE28EF}" type="slidenum">
              <a:rPr lang="en-US" altLang="ja-JP" smtClean="0"/>
              <a:pPr/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50470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Normeca Asia 2023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F20BB-7C38-46A1-A03E-EACE6EAE28EF}" type="slidenum">
              <a:rPr lang="en-US" altLang="ja-JP" smtClean="0"/>
              <a:pPr/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3720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Normeca Asia 2023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F20BB-7C38-46A1-A03E-EACE6EAE28EF}" type="slidenum">
              <a:rPr lang="en-US" altLang="ja-JP" smtClean="0"/>
              <a:pPr/>
              <a:t>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8745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Normeca Asia Co.,Ltd.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2AE13E-25CD-4701-8801-EF77D663208F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60695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Normeca Asia 2023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F20BB-7C38-46A1-A03E-EACE6EAE28EF}" type="slidenum">
              <a:rPr lang="en-US" altLang="ja-JP" smtClean="0"/>
              <a:pPr/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6228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Normeca Asia Co.,Ltd.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2AE13E-25CD-4701-8801-EF77D663208F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41422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D3E78-5E8C-4ACD-ACA4-48B33A5DC76D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3B5A3E9-A947-47BC-F1E0-97F76287031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kumimoji="1" lang="en-US" altLang="ja-JP"/>
              <a:t>2022/7/19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48AD974-2201-3BF7-9BD8-881363B9623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kumimoji="1" lang="en-US" altLang="ja-JP"/>
              <a:t>Normeca Asia 2023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7870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5EAF5AF-FDD6-3D0E-85B8-DCFBA0265B3C}"/>
              </a:ext>
            </a:extLst>
          </p:cNvPr>
          <p:cNvSpPr/>
          <p:nvPr/>
        </p:nvSpPr>
        <p:spPr>
          <a:xfrm>
            <a:off x="979488" y="3648075"/>
            <a:ext cx="79248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E9CD27E-8A83-B45F-E010-088B152ECEBA}"/>
              </a:ext>
            </a:extLst>
          </p:cNvPr>
          <p:cNvSpPr/>
          <p:nvPr/>
        </p:nvSpPr>
        <p:spPr>
          <a:xfrm>
            <a:off x="990600" y="5048250"/>
            <a:ext cx="79248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B31F104-49E4-0AAB-AED7-44023AD8CBC0}"/>
              </a:ext>
            </a:extLst>
          </p:cNvPr>
          <p:cNvSpPr/>
          <p:nvPr/>
        </p:nvSpPr>
        <p:spPr>
          <a:xfrm>
            <a:off x="979488" y="3648075"/>
            <a:ext cx="24765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9E6D03E-A65C-7B1C-E079-07F124FC3ACC}"/>
              </a:ext>
            </a:extLst>
          </p:cNvPr>
          <p:cNvSpPr/>
          <p:nvPr/>
        </p:nvSpPr>
        <p:spPr>
          <a:xfrm>
            <a:off x="990600" y="5048250"/>
            <a:ext cx="24765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1320800" y="3886200"/>
            <a:ext cx="74295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1320800" y="5124450"/>
            <a:ext cx="74295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ja-JP" altLang="en-US"/>
              <a:t>マスタ サブタイトルの書式設定</a:t>
            </a:r>
            <a:endParaRPr lang="en-US"/>
          </a:p>
        </p:txBody>
      </p:sp>
      <p:sp>
        <p:nvSpPr>
          <p:cNvPr id="10" name="日付プレースホルダ 27">
            <a:extLst>
              <a:ext uri="{FF2B5EF4-FFF2-40B4-BE49-F238E27FC236}">
                <a16:creationId xmlns:a16="http://schemas.microsoft.com/office/drawing/2014/main" id="{E9F3A8F3-6948-3BD3-D124-FAF91532A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34200" y="6354763"/>
            <a:ext cx="24765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" name="フッター プレースホルダ 16">
            <a:extLst>
              <a:ext uri="{FF2B5EF4-FFF2-40B4-BE49-F238E27FC236}">
                <a16:creationId xmlns:a16="http://schemas.microsoft.com/office/drawing/2014/main" id="{F1F7583B-DEFF-410A-0C5F-FC19CE05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0075" y="6354763"/>
            <a:ext cx="3763963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" name="スライド番号プレースホルダ 28">
            <a:extLst>
              <a:ext uri="{FF2B5EF4-FFF2-40B4-BE49-F238E27FC236}">
                <a16:creationId xmlns:a16="http://schemas.microsoft.com/office/drawing/2014/main" id="{5BDA5124-4D8E-46C9-DA6E-69FC89EC0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7625" y="6354763"/>
            <a:ext cx="1320800" cy="366712"/>
          </a:xfrm>
        </p:spPr>
        <p:txBody>
          <a:bodyPr/>
          <a:lstStyle>
            <a:lvl1pPr>
              <a:defRPr/>
            </a:lvl1pPr>
          </a:lstStyle>
          <a:p>
            <a:fld id="{CF9CD9C7-D6F1-4334-A5F3-2F2102AFC87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4973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付きの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線コネクタ 4">
            <a:extLst>
              <a:ext uri="{FF2B5EF4-FFF2-40B4-BE49-F238E27FC236}">
                <a16:creationId xmlns:a16="http://schemas.microsoft.com/office/drawing/2014/main" id="{986F0C37-BA8C-9CA8-94D9-51C82FF77A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" y="6353175"/>
            <a:ext cx="89154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6" name="二等辺三角形 5">
            <a:extLst>
              <a:ext uri="{FF2B5EF4-FFF2-40B4-BE49-F238E27FC236}">
                <a16:creationId xmlns:a16="http://schemas.microsoft.com/office/drawing/2014/main" id="{73172C8E-AC6F-813D-6B39-EF550046B047}"/>
              </a:ext>
            </a:extLst>
          </p:cNvPr>
          <p:cNvSpPr>
            <a:spLocks noChangeAspect="1"/>
          </p:cNvSpPr>
          <p:nvPr/>
        </p:nvSpPr>
        <p:spPr>
          <a:xfrm rot="5400000">
            <a:off x="461963" y="6462712"/>
            <a:ext cx="190500" cy="1301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D4D4D8A-F9A8-E3C4-1F5D-A372C15130E2}"/>
              </a:ext>
            </a:extLst>
          </p:cNvPr>
          <p:cNvSpPr/>
          <p:nvPr/>
        </p:nvSpPr>
        <p:spPr>
          <a:xfrm>
            <a:off x="495300" y="500063"/>
            <a:ext cx="198438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495300" y="1905000"/>
            <a:ext cx="89154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ja-JP" altLang="en-US" noProof="0"/>
              <a:t>アイコンをクリックして図を追加</a:t>
            </a:r>
            <a:endParaRPr lang="en-US" noProof="0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0" y="1219200"/>
            <a:ext cx="89154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11" name="タイトル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8" name="日付プレースホルダ 4">
            <a:extLst>
              <a:ext uri="{FF2B5EF4-FFF2-40B4-BE49-F238E27FC236}">
                <a16:creationId xmlns:a16="http://schemas.microsoft.com/office/drawing/2014/main" id="{69F4E88F-C2A8-9ED1-2F53-27EBB91A3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フッター プレースホルダ 5">
            <a:extLst>
              <a:ext uri="{FF2B5EF4-FFF2-40B4-BE49-F238E27FC236}">
                <a16:creationId xmlns:a16="http://schemas.microsoft.com/office/drawing/2014/main" id="{8631357D-D791-B1FF-8B82-FFDD2C288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" name="スライド番号プレースホルダ 6">
            <a:extLst>
              <a:ext uri="{FF2B5EF4-FFF2-40B4-BE49-F238E27FC236}">
                <a16:creationId xmlns:a16="http://schemas.microsoft.com/office/drawing/2014/main" id="{83D5167F-9178-954E-6652-41E5EAFE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730CB-1CAD-46D6-9DEA-BE7A722B1E7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24018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 13">
            <a:extLst>
              <a:ext uri="{FF2B5EF4-FFF2-40B4-BE49-F238E27FC236}">
                <a16:creationId xmlns:a16="http://schemas.microsoft.com/office/drawing/2014/main" id="{8B6C8FE9-5CC1-B1EB-B2CC-CFAD84534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2">
            <a:extLst>
              <a:ext uri="{FF2B5EF4-FFF2-40B4-BE49-F238E27FC236}">
                <a16:creationId xmlns:a16="http://schemas.microsoft.com/office/drawing/2014/main" id="{A75A16B7-9B32-0A4A-1784-3C1CC148E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22">
            <a:extLst>
              <a:ext uri="{FF2B5EF4-FFF2-40B4-BE49-F238E27FC236}">
                <a16:creationId xmlns:a16="http://schemas.microsoft.com/office/drawing/2014/main" id="{1E333AB4-AB23-DB84-437E-47E2FEC6E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81B78-1950-45F5-B310-08ECFD6363B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99983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線コネクタ 3">
            <a:extLst>
              <a:ext uri="{FF2B5EF4-FFF2-40B4-BE49-F238E27FC236}">
                <a16:creationId xmlns:a16="http://schemas.microsoft.com/office/drawing/2014/main" id="{6E0A32C6-44E4-FEFB-886C-3DDA65D51F6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" y="6353175"/>
            <a:ext cx="89154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2DE4383F-AAF2-4D8D-26B7-8A0513FE9B9B}"/>
              </a:ext>
            </a:extLst>
          </p:cNvPr>
          <p:cNvSpPr>
            <a:spLocks noChangeAspect="1"/>
          </p:cNvSpPr>
          <p:nvPr/>
        </p:nvSpPr>
        <p:spPr>
          <a:xfrm rot="5400000">
            <a:off x="461963" y="6462712"/>
            <a:ext cx="190500" cy="1301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6" name="直線コネクタ 5">
            <a:extLst>
              <a:ext uri="{FF2B5EF4-FFF2-40B4-BE49-F238E27FC236}">
                <a16:creationId xmlns:a16="http://schemas.microsoft.com/office/drawing/2014/main" id="{D4207EF4-B141-415D-E8DB-1C38A4ECD57D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176712" y="3201988"/>
            <a:ext cx="585152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日付プレースホルダ 3">
            <a:extLst>
              <a:ext uri="{FF2B5EF4-FFF2-40B4-BE49-F238E27FC236}">
                <a16:creationId xmlns:a16="http://schemas.microsoft.com/office/drawing/2014/main" id="{31509DD0-5433-9EBB-318F-B3A0904B8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 4">
            <a:extLst>
              <a:ext uri="{FF2B5EF4-FFF2-40B4-BE49-F238E27FC236}">
                <a16:creationId xmlns:a16="http://schemas.microsoft.com/office/drawing/2014/main" id="{EB08054E-009B-2B79-DCD6-DF2458137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 5">
            <a:extLst>
              <a:ext uri="{FF2B5EF4-FFF2-40B4-BE49-F238E27FC236}">
                <a16:creationId xmlns:a16="http://schemas.microsoft.com/office/drawing/2014/main" id="{C1DA9641-C5D2-9991-C04A-E4181C4A3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5BFD91-5452-457E-BA4A-CAD789CA3C1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9198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D7B4E71A-D8C2-66B8-536D-3629EE58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DE916-0D43-45A4-9CA0-5D6009FE1F5B}" type="datetimeFigureOut">
              <a:rPr lang="ja-JP" altLang="en-US"/>
              <a:pPr>
                <a:defRPr/>
              </a:pPr>
              <a:t>2023/6/27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B0CCA2D3-9778-2674-CFF8-E36B2F56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C6C19CF7-1B4F-A2CD-A7C6-C627FE6E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EC724-9F7F-4613-BD5E-F190584AE32F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34742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A3F9494A-2593-4441-E3BB-AA39E3B55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FBD3A-A02D-46A1-862F-3697F81B8517}" type="datetimeFigureOut">
              <a:rPr lang="ja-JP" altLang="en-US"/>
              <a:pPr>
                <a:defRPr/>
              </a:pPr>
              <a:t>2023/6/27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F0F17C03-CF88-F838-88DC-E1EEF92C7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61E1FD0C-A58A-965D-5296-96ED55FB0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C0B71B-8735-4EBF-93CF-58891D62F60B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61964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3DD266FB-6EE9-57EA-9250-DF855C11D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BB4C5-8E82-4537-9BEB-A07002A92096}" type="datetimeFigureOut">
              <a:rPr lang="ja-JP" altLang="en-US"/>
              <a:pPr>
                <a:defRPr/>
              </a:pPr>
              <a:t>2023/6/27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B6AA47CF-9E13-29C4-0823-CC2B7AAD2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C64C5875-6B4E-41AB-4C64-24DC18E1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398B24-6C98-4287-90BA-9869C63FAFA3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64162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768BD285-4478-4FD5-2810-2BA254773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5A181-A495-4715-9CB3-97C10867F241}" type="datetimeFigureOut">
              <a:rPr lang="ja-JP" altLang="en-US"/>
              <a:pPr>
                <a:defRPr/>
              </a:pPr>
              <a:t>2023/6/27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581BC5FC-A424-4FE8-0C8D-C43D463A5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D1BE4D62-3320-8726-7280-99FAABD3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4B30C-4750-4EC3-A7C9-3AF20BDBC3B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3233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>
            <a:extLst>
              <a:ext uri="{FF2B5EF4-FFF2-40B4-BE49-F238E27FC236}">
                <a16:creationId xmlns:a16="http://schemas.microsoft.com/office/drawing/2014/main" id="{F57D5ADF-E885-93E2-5536-D86DCC35B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C06FC-6161-4907-A730-630340C0361C}" type="datetimeFigureOut">
              <a:rPr lang="ja-JP" altLang="en-US"/>
              <a:pPr>
                <a:defRPr/>
              </a:pPr>
              <a:t>2023/6/27</a:t>
            </a:fld>
            <a:endParaRPr lang="ja-JP" altLang="en-US"/>
          </a:p>
        </p:txBody>
      </p:sp>
      <p:sp>
        <p:nvSpPr>
          <p:cNvPr id="8" name="フッター プレースホルダ 4">
            <a:extLst>
              <a:ext uri="{FF2B5EF4-FFF2-40B4-BE49-F238E27FC236}">
                <a16:creationId xmlns:a16="http://schemas.microsoft.com/office/drawing/2014/main" id="{9702E5E5-0F6C-2419-BC13-D67E755AE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>
            <a:extLst>
              <a:ext uri="{FF2B5EF4-FFF2-40B4-BE49-F238E27FC236}">
                <a16:creationId xmlns:a16="http://schemas.microsoft.com/office/drawing/2014/main" id="{D4E1C70C-9AC6-D5CC-075C-072264B0E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07E6F-763C-4989-935E-E42E4707B8EB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2859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>
            <a:extLst>
              <a:ext uri="{FF2B5EF4-FFF2-40B4-BE49-F238E27FC236}">
                <a16:creationId xmlns:a16="http://schemas.microsoft.com/office/drawing/2014/main" id="{69356E6F-BF01-80A5-2E92-306A9673D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684B4-1AE8-4F36-AE52-DA7D5CC4ED1B}" type="datetimeFigureOut">
              <a:rPr lang="ja-JP" altLang="en-US"/>
              <a:pPr>
                <a:defRPr/>
              </a:pPr>
              <a:t>2023/6/27</a:t>
            </a:fld>
            <a:endParaRPr lang="ja-JP" altLang="en-US"/>
          </a:p>
        </p:txBody>
      </p:sp>
      <p:sp>
        <p:nvSpPr>
          <p:cNvPr id="4" name="フッター プレースホルダ 4">
            <a:extLst>
              <a:ext uri="{FF2B5EF4-FFF2-40B4-BE49-F238E27FC236}">
                <a16:creationId xmlns:a16="http://schemas.microsoft.com/office/drawing/2014/main" id="{6EB6713F-48D2-8BF0-6EDC-C24BF21E7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>
            <a:extLst>
              <a:ext uri="{FF2B5EF4-FFF2-40B4-BE49-F238E27FC236}">
                <a16:creationId xmlns:a16="http://schemas.microsoft.com/office/drawing/2014/main" id="{CEF4AB71-2EDA-B546-A285-BB7F9878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BEB1B-8192-4373-BE52-9871157842A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114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>
            <a:extLst>
              <a:ext uri="{FF2B5EF4-FFF2-40B4-BE49-F238E27FC236}">
                <a16:creationId xmlns:a16="http://schemas.microsoft.com/office/drawing/2014/main" id="{6C945162-ABDF-4858-2329-2FA31F21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8CFEF-AA79-4356-8495-E8B817022658}" type="datetimeFigureOut">
              <a:rPr lang="ja-JP" altLang="en-US"/>
              <a:pPr>
                <a:defRPr/>
              </a:pPr>
              <a:t>2023/6/27</a:t>
            </a:fld>
            <a:endParaRPr lang="ja-JP" altLang="en-US"/>
          </a:p>
        </p:txBody>
      </p:sp>
      <p:sp>
        <p:nvSpPr>
          <p:cNvPr id="3" name="フッター プレースホルダ 4">
            <a:extLst>
              <a:ext uri="{FF2B5EF4-FFF2-40B4-BE49-F238E27FC236}">
                <a16:creationId xmlns:a16="http://schemas.microsoft.com/office/drawing/2014/main" id="{43514BC6-07A1-BE14-08F3-D9BE01956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>
            <a:extLst>
              <a:ext uri="{FF2B5EF4-FFF2-40B4-BE49-F238E27FC236}">
                <a16:creationId xmlns:a16="http://schemas.microsoft.com/office/drawing/2014/main" id="{ED931403-ECAC-4A6B-DD26-53A2BF0B0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BBB56-AA12-470F-A4E1-0C4CC7CB25B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0651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152400"/>
            <a:ext cx="8915400" cy="828328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8" name="コンテンツ プレースホルダ 7"/>
          <p:cNvSpPr>
            <a:spLocks noGrp="1"/>
          </p:cNvSpPr>
          <p:nvPr>
            <p:ph sz="quarter" idx="1"/>
          </p:nvPr>
        </p:nvSpPr>
        <p:spPr>
          <a:xfrm>
            <a:off x="495300" y="1219200"/>
            <a:ext cx="8915400" cy="493776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 13">
            <a:extLst>
              <a:ext uri="{FF2B5EF4-FFF2-40B4-BE49-F238E27FC236}">
                <a16:creationId xmlns:a16="http://schemas.microsoft.com/office/drawing/2014/main" id="{52C10AED-0247-4CBF-0A3D-414D85298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2">
            <a:extLst>
              <a:ext uri="{FF2B5EF4-FFF2-40B4-BE49-F238E27FC236}">
                <a16:creationId xmlns:a16="http://schemas.microsoft.com/office/drawing/2014/main" id="{481223DF-E6F1-BDAF-64B4-3910DB543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22">
            <a:extLst>
              <a:ext uri="{FF2B5EF4-FFF2-40B4-BE49-F238E27FC236}">
                <a16:creationId xmlns:a16="http://schemas.microsoft.com/office/drawing/2014/main" id="{F50A81EE-3E57-17E6-7414-76440E336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A5A5C-9C63-4A55-8E61-63DE4D8502E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26552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998D919C-6DF3-0C3C-2C83-938A0B120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1F5C7-BCEE-4C05-8963-0E31FFFB3FE3}" type="datetimeFigureOut">
              <a:rPr lang="ja-JP" altLang="en-US"/>
              <a:pPr>
                <a:defRPr/>
              </a:pPr>
              <a:t>2023/6/27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0D991CAA-133E-5384-E944-A3F1D2D7F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DB307A48-EDE4-8CA2-45B4-8C2CC9A3D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C684B-5468-4E68-81CD-7E5011FB727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96472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83BC475A-E87C-4550-9ED1-BFC6D1D72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E5010-FA65-4672-BA3D-023879E3A2D7}" type="datetimeFigureOut">
              <a:rPr lang="ja-JP" altLang="en-US"/>
              <a:pPr>
                <a:defRPr/>
              </a:pPr>
              <a:t>2023/6/27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D4BFA659-D1D6-CB9E-8206-4E9BFD6DC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81E109CA-BFA7-DBBD-43F0-76BA0857F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F9BA4F-6AE0-48C1-836C-2824B1B7BE9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6778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FF5AA390-C83E-AEEB-F82A-E60DCDC4E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75D81-B407-4946-BD8A-2784B06DA0A6}" type="datetimeFigureOut">
              <a:rPr lang="ja-JP" altLang="en-US"/>
              <a:pPr>
                <a:defRPr/>
              </a:pPr>
              <a:t>2023/6/27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F3844C94-E6B3-3EF5-09CE-FA202CC6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A40BB3D4-4755-2124-BFF7-8117B279B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DB0439-646F-435E-A289-F9726F914EA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29483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B8B3C7F1-8188-9204-D77C-2F0C1E56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622FA-ED90-43A0-8FFE-FD20AD9F413B}" type="datetimeFigureOut">
              <a:rPr lang="ja-JP" altLang="en-US"/>
              <a:pPr>
                <a:defRPr/>
              </a:pPr>
              <a:t>2023/6/27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734D6629-01DE-027E-F690-EFF4C3C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6B6588D3-5DD1-977D-C35D-D5CC0A5A2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976A5-C429-4038-A069-1E1F6867BE8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10899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>
            <a:extLst>
              <a:ext uri="{FF2B5EF4-FFF2-40B4-BE49-F238E27FC236}">
                <a16:creationId xmlns:a16="http://schemas.microsoft.com/office/drawing/2014/main" id="{A957D2E5-0BFD-7721-D769-13A9701D4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30C35-7A72-406A-9E69-C0917A619E6D}" type="datetimeFigureOut">
              <a:rPr lang="ja-JP" altLang="en-US"/>
              <a:pPr>
                <a:defRPr/>
              </a:pPr>
              <a:t>2023/6/27</a:t>
            </a:fld>
            <a:endParaRPr lang="ja-JP" altLang="en-US"/>
          </a:p>
        </p:txBody>
      </p:sp>
      <p:sp>
        <p:nvSpPr>
          <p:cNvPr id="4" name="フッター プレースホルダ 4">
            <a:extLst>
              <a:ext uri="{FF2B5EF4-FFF2-40B4-BE49-F238E27FC236}">
                <a16:creationId xmlns:a16="http://schemas.microsoft.com/office/drawing/2014/main" id="{20A7855F-D425-25A6-F78A-919CE23CF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>
            <a:extLst>
              <a:ext uri="{FF2B5EF4-FFF2-40B4-BE49-F238E27FC236}">
                <a16:creationId xmlns:a16="http://schemas.microsoft.com/office/drawing/2014/main" id="{E60CB81E-0C32-F896-265A-BD0205276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A8BE8-243A-4B17-A454-3EA9C9485FF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105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308F50B-0006-0695-A7AC-2BC8C0070A9F}"/>
              </a:ext>
            </a:extLst>
          </p:cNvPr>
          <p:cNvSpPr/>
          <p:nvPr/>
        </p:nvSpPr>
        <p:spPr>
          <a:xfrm>
            <a:off x="990600" y="2819400"/>
            <a:ext cx="79248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42A2AF1-2786-372A-1B5E-8156E30856A3}"/>
              </a:ext>
            </a:extLst>
          </p:cNvPr>
          <p:cNvSpPr/>
          <p:nvPr/>
        </p:nvSpPr>
        <p:spPr>
          <a:xfrm>
            <a:off x="990600" y="2819400"/>
            <a:ext cx="24765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20800" y="2971800"/>
            <a:ext cx="74295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1403350" y="4267200"/>
            <a:ext cx="734695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日付プレースホルダ 3">
            <a:extLst>
              <a:ext uri="{FF2B5EF4-FFF2-40B4-BE49-F238E27FC236}">
                <a16:creationId xmlns:a16="http://schemas.microsoft.com/office/drawing/2014/main" id="{0CC2CA23-75AF-3656-B40B-5E649E902C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34200" y="6354763"/>
            <a:ext cx="24765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フッター プレースホルダ 4">
            <a:extLst>
              <a:ext uri="{FF2B5EF4-FFF2-40B4-BE49-F238E27FC236}">
                <a16:creationId xmlns:a16="http://schemas.microsoft.com/office/drawing/2014/main" id="{21B114B6-5552-CE41-0EE4-626217B02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0075" y="6354763"/>
            <a:ext cx="3763963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スライド番号プレースホルダ 5">
            <a:extLst>
              <a:ext uri="{FF2B5EF4-FFF2-40B4-BE49-F238E27FC236}">
                <a16:creationId xmlns:a16="http://schemas.microsoft.com/office/drawing/2014/main" id="{9D653EC2-F4BE-8398-41C5-833B13863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75" y="6354763"/>
            <a:ext cx="1647825" cy="366712"/>
          </a:xfrm>
        </p:spPr>
        <p:txBody>
          <a:bodyPr/>
          <a:lstStyle>
            <a:lvl1pPr>
              <a:defRPr/>
            </a:lvl1pPr>
          </a:lstStyle>
          <a:p>
            <a:fld id="{2A8D9C6E-ACE8-4C36-AB9A-112BB5DD233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57270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28600"/>
            <a:ext cx="8915400" cy="9144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9" name="コンテンツ プレースホルダ 8"/>
          <p:cNvSpPr>
            <a:spLocks noGrp="1"/>
          </p:cNvSpPr>
          <p:nvPr>
            <p:ph sz="quarter" idx="1"/>
          </p:nvPr>
        </p:nvSpPr>
        <p:spPr>
          <a:xfrm>
            <a:off x="495300" y="1219200"/>
            <a:ext cx="4378452" cy="493776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sz="quarter" idx="2"/>
          </p:nvPr>
        </p:nvSpPr>
        <p:spPr>
          <a:xfrm>
            <a:off x="5018215" y="1216152"/>
            <a:ext cx="4378452" cy="493776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日付プレースホルダ 13">
            <a:extLst>
              <a:ext uri="{FF2B5EF4-FFF2-40B4-BE49-F238E27FC236}">
                <a16:creationId xmlns:a16="http://schemas.microsoft.com/office/drawing/2014/main" id="{CE39F63B-8C07-3122-2495-0C9F97ADB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2">
            <a:extLst>
              <a:ext uri="{FF2B5EF4-FFF2-40B4-BE49-F238E27FC236}">
                <a16:creationId xmlns:a16="http://schemas.microsoft.com/office/drawing/2014/main" id="{CAC26EAB-52B8-3E38-5552-0F0ADB9C6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22">
            <a:extLst>
              <a:ext uri="{FF2B5EF4-FFF2-40B4-BE49-F238E27FC236}">
                <a16:creationId xmlns:a16="http://schemas.microsoft.com/office/drawing/2014/main" id="{7312F258-A731-A4AA-AA42-0221A2B79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0883E-868D-4416-B520-C74EEBBF6A8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6551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28600"/>
            <a:ext cx="89154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285875"/>
            <a:ext cx="4376870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5035550" y="1295400"/>
            <a:ext cx="4378590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11" name="コンテンツ プレースホルダ 10"/>
          <p:cNvSpPr>
            <a:spLocks noGrp="1"/>
          </p:cNvSpPr>
          <p:nvPr>
            <p:ph sz="quarter" idx="2"/>
          </p:nvPr>
        </p:nvSpPr>
        <p:spPr>
          <a:xfrm>
            <a:off x="495300" y="2133600"/>
            <a:ext cx="2693504" cy="1439416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13" name="コンテンツ プレースホルダ 12"/>
          <p:cNvSpPr>
            <a:spLocks noGrp="1"/>
          </p:cNvSpPr>
          <p:nvPr>
            <p:ph sz="quarter" idx="4"/>
          </p:nvPr>
        </p:nvSpPr>
        <p:spPr>
          <a:xfrm>
            <a:off x="5035550" y="2133600"/>
            <a:ext cx="3157810" cy="1979476"/>
          </a:xfrm>
        </p:spPr>
        <p:txBody>
          <a:bodyPr/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12" name="コンテンツ プレースホルダ 11"/>
          <p:cNvSpPr>
            <a:spLocks noGrp="1"/>
          </p:cNvSpPr>
          <p:nvPr>
            <p:ph sz="quarter" idx="13"/>
          </p:nvPr>
        </p:nvSpPr>
        <p:spPr>
          <a:xfrm>
            <a:off x="884238" y="4437063"/>
            <a:ext cx="3348682" cy="1764245"/>
          </a:xfrm>
        </p:spPr>
        <p:txBody>
          <a:bodyPr/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15" name="コンテンツ プレースホルダ 14"/>
          <p:cNvSpPr>
            <a:spLocks noGrp="1"/>
          </p:cNvSpPr>
          <p:nvPr>
            <p:ph sz="quarter" idx="14"/>
          </p:nvPr>
        </p:nvSpPr>
        <p:spPr>
          <a:xfrm>
            <a:off x="5060950" y="4437063"/>
            <a:ext cx="3421063" cy="158432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9" name="日付プレースホルダ 13">
            <a:extLst>
              <a:ext uri="{FF2B5EF4-FFF2-40B4-BE49-F238E27FC236}">
                <a16:creationId xmlns:a16="http://schemas.microsoft.com/office/drawing/2014/main" id="{AB93EA4D-A1B7-F830-2086-071E7BF4190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" name="フッター プレースホルダ 2">
            <a:extLst>
              <a:ext uri="{FF2B5EF4-FFF2-40B4-BE49-F238E27FC236}">
                <a16:creationId xmlns:a16="http://schemas.microsoft.com/office/drawing/2014/main" id="{F0EBD0A7-3EE8-306C-6132-C712B9F9AD0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" name="スライド番号プレースホルダ 22">
            <a:extLst>
              <a:ext uri="{FF2B5EF4-FFF2-40B4-BE49-F238E27FC236}">
                <a16:creationId xmlns:a16="http://schemas.microsoft.com/office/drawing/2014/main" id="{6BCEBB69-7E9E-1594-7534-428E6BAFD6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D451CC2-9C20-41C0-9922-F8AB183DF07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2221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13">
            <a:extLst>
              <a:ext uri="{FF2B5EF4-FFF2-40B4-BE49-F238E27FC236}">
                <a16:creationId xmlns:a16="http://schemas.microsoft.com/office/drawing/2014/main" id="{734D34F4-71C3-7BE9-3C1D-DC80B0C51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 2">
            <a:extLst>
              <a:ext uri="{FF2B5EF4-FFF2-40B4-BE49-F238E27FC236}">
                <a16:creationId xmlns:a16="http://schemas.microsoft.com/office/drawing/2014/main" id="{E1452305-3267-933D-6242-19EB53629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 22">
            <a:extLst>
              <a:ext uri="{FF2B5EF4-FFF2-40B4-BE49-F238E27FC236}">
                <a16:creationId xmlns:a16="http://schemas.microsoft.com/office/drawing/2014/main" id="{533C83B0-6C6B-2CE3-0675-908A3551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722DE-FEF2-41B8-B9C8-276F52D074D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19975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二等辺三角形 2">
            <a:extLst>
              <a:ext uri="{FF2B5EF4-FFF2-40B4-BE49-F238E27FC236}">
                <a16:creationId xmlns:a16="http://schemas.microsoft.com/office/drawing/2014/main" id="{B2B878BA-44AF-A8EF-33B7-F0EBEBF949F3}"/>
              </a:ext>
            </a:extLst>
          </p:cNvPr>
          <p:cNvSpPr>
            <a:spLocks noChangeAspect="1"/>
          </p:cNvSpPr>
          <p:nvPr/>
        </p:nvSpPr>
        <p:spPr>
          <a:xfrm rot="5400000">
            <a:off x="461963" y="6462712"/>
            <a:ext cx="190500" cy="1301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28600"/>
            <a:ext cx="8915400" cy="9144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4" name="日付プレースホルダ 2">
            <a:extLst>
              <a:ext uri="{FF2B5EF4-FFF2-40B4-BE49-F238E27FC236}">
                <a16:creationId xmlns:a16="http://schemas.microsoft.com/office/drawing/2014/main" id="{D0D8A4B6-955A-4424-DE81-864FFFEF7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3">
            <a:extLst>
              <a:ext uri="{FF2B5EF4-FFF2-40B4-BE49-F238E27FC236}">
                <a16:creationId xmlns:a16="http://schemas.microsoft.com/office/drawing/2014/main" id="{128B779F-272D-6F00-DD60-665DC6EA9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4">
            <a:extLst>
              <a:ext uri="{FF2B5EF4-FFF2-40B4-BE49-F238E27FC236}">
                <a16:creationId xmlns:a16="http://schemas.microsoft.com/office/drawing/2014/main" id="{3E0C5BC1-5115-EECC-EACA-F6499270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C4921F-3CDF-4E98-8425-B5970E0614B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2032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線コネクタ 1">
            <a:extLst>
              <a:ext uri="{FF2B5EF4-FFF2-40B4-BE49-F238E27FC236}">
                <a16:creationId xmlns:a16="http://schemas.microsoft.com/office/drawing/2014/main" id="{59CB3A3E-682A-3747-92FB-6DBEACFF7EF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" y="6353175"/>
            <a:ext cx="89154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3" name="二等辺三角形 2">
            <a:extLst>
              <a:ext uri="{FF2B5EF4-FFF2-40B4-BE49-F238E27FC236}">
                <a16:creationId xmlns:a16="http://schemas.microsoft.com/office/drawing/2014/main" id="{26BCB5F5-8251-C168-5125-85F7755AC199}"/>
              </a:ext>
            </a:extLst>
          </p:cNvPr>
          <p:cNvSpPr>
            <a:spLocks noChangeAspect="1"/>
          </p:cNvSpPr>
          <p:nvPr/>
        </p:nvSpPr>
        <p:spPr>
          <a:xfrm rot="5400000">
            <a:off x="461963" y="6462712"/>
            <a:ext cx="190500" cy="1301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4" name="日付プレースホルダ 1">
            <a:extLst>
              <a:ext uri="{FF2B5EF4-FFF2-40B4-BE49-F238E27FC236}">
                <a16:creationId xmlns:a16="http://schemas.microsoft.com/office/drawing/2014/main" id="{8B672A09-C1D1-AC00-DBF4-ED78BD06B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2">
            <a:extLst>
              <a:ext uri="{FF2B5EF4-FFF2-40B4-BE49-F238E27FC236}">
                <a16:creationId xmlns:a16="http://schemas.microsoft.com/office/drawing/2014/main" id="{310BC1F4-C2BD-962D-42D8-647FB882E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3">
            <a:extLst>
              <a:ext uri="{FF2B5EF4-FFF2-40B4-BE49-F238E27FC236}">
                <a16:creationId xmlns:a16="http://schemas.microsoft.com/office/drawing/2014/main" id="{D9CEA051-AE6F-4BB0-360E-C3C5BF3A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B00E2-BFC2-4A59-A6D6-0F89F849CDB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13662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線コネクタ 4">
            <a:extLst>
              <a:ext uri="{FF2B5EF4-FFF2-40B4-BE49-F238E27FC236}">
                <a16:creationId xmlns:a16="http://schemas.microsoft.com/office/drawing/2014/main" id="{1A530F0C-C6B3-0DDE-DA91-75EDB4AC7E7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" y="6353175"/>
            <a:ext cx="89154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6" name="直線コネクタ 5">
            <a:extLst>
              <a:ext uri="{FF2B5EF4-FFF2-40B4-BE49-F238E27FC236}">
                <a16:creationId xmlns:a16="http://schemas.microsoft.com/office/drawing/2014/main" id="{21C994E9-3361-26D2-32FE-8D9C631436AE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675062" y="3324226"/>
            <a:ext cx="603567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 dirty="0"/>
          </a:p>
        </p:txBody>
      </p:sp>
      <p:sp>
        <p:nvSpPr>
          <p:cNvPr id="7" name="二等辺三角形 6">
            <a:extLst>
              <a:ext uri="{FF2B5EF4-FFF2-40B4-BE49-F238E27FC236}">
                <a16:creationId xmlns:a16="http://schemas.microsoft.com/office/drawing/2014/main" id="{E911BD66-A1D3-6094-7018-A85C7B344AA8}"/>
              </a:ext>
            </a:extLst>
          </p:cNvPr>
          <p:cNvSpPr>
            <a:spLocks noChangeAspect="1"/>
          </p:cNvSpPr>
          <p:nvPr/>
        </p:nvSpPr>
        <p:spPr>
          <a:xfrm rot="5400000">
            <a:off x="461963" y="6462712"/>
            <a:ext cx="190500" cy="1301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1650" y="304800"/>
            <a:ext cx="272415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6851650" y="1219201"/>
            <a:ext cx="272415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12" name="コンテンツ プレースホルダ 11"/>
          <p:cNvSpPr>
            <a:spLocks noGrp="1"/>
          </p:cNvSpPr>
          <p:nvPr>
            <p:ph sz="quarter" idx="1"/>
          </p:nvPr>
        </p:nvSpPr>
        <p:spPr>
          <a:xfrm>
            <a:off x="330200" y="304800"/>
            <a:ext cx="6191250" cy="57150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8" name="日付プレースホルダ 4">
            <a:extLst>
              <a:ext uri="{FF2B5EF4-FFF2-40B4-BE49-F238E27FC236}">
                <a16:creationId xmlns:a16="http://schemas.microsoft.com/office/drawing/2014/main" id="{833DD109-0A3A-3B0C-D878-47D2AAA99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フッター プレースホルダ 5">
            <a:extLst>
              <a:ext uri="{FF2B5EF4-FFF2-40B4-BE49-F238E27FC236}">
                <a16:creationId xmlns:a16="http://schemas.microsoft.com/office/drawing/2014/main" id="{5BD6F4D8-4AEE-BF95-B3EE-B6B2A62C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" name="スライド番号プレースホルダ 6">
            <a:extLst>
              <a:ext uri="{FF2B5EF4-FFF2-40B4-BE49-F238E27FC236}">
                <a16:creationId xmlns:a16="http://schemas.microsoft.com/office/drawing/2014/main" id="{79AB2EDA-DCB8-9D2A-5E15-51F7D5A7F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05DF8-7C7D-4540-9CE1-82EF9A318FB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65135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21">
            <a:extLst>
              <a:ext uri="{FF2B5EF4-FFF2-40B4-BE49-F238E27FC236}">
                <a16:creationId xmlns:a16="http://schemas.microsoft.com/office/drawing/2014/main" id="{86696064-1B20-4B3E-BB0A-7F7C4D65FE5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5300" y="152400"/>
            <a:ext cx="891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  <a:endParaRPr lang="en-US" altLang="ja-JP"/>
          </a:p>
        </p:txBody>
      </p:sp>
      <p:sp>
        <p:nvSpPr>
          <p:cNvPr id="1027" name="テキスト プレースホルダ 12">
            <a:extLst>
              <a:ext uri="{FF2B5EF4-FFF2-40B4-BE49-F238E27FC236}">
                <a16:creationId xmlns:a16="http://schemas.microsoft.com/office/drawing/2014/main" id="{E3380DE2-DF60-B327-170B-3877930F41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5300" y="1219200"/>
            <a:ext cx="89154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14" name="日付プレースホルダ 13">
            <a:extLst>
              <a:ext uri="{FF2B5EF4-FFF2-40B4-BE49-F238E27FC236}">
                <a16:creationId xmlns:a16="http://schemas.microsoft.com/office/drawing/2014/main" id="{6F6AEA20-09EB-FCAA-CDDC-B122D04FD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4200" y="6356350"/>
            <a:ext cx="2479675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 2">
            <a:extLst>
              <a:ext uri="{FF2B5EF4-FFF2-40B4-BE49-F238E27FC236}">
                <a16:creationId xmlns:a16="http://schemas.microsoft.com/office/drawing/2014/main" id="{9D4AAB55-C9E3-4ECD-8B85-BFB5ADB2C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0075" y="6356350"/>
            <a:ext cx="37973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3" name="スライド番号プレースホルダ 22">
            <a:extLst>
              <a:ext uri="{FF2B5EF4-FFF2-40B4-BE49-F238E27FC236}">
                <a16:creationId xmlns:a16="http://schemas.microsoft.com/office/drawing/2014/main" id="{F9600C71-5A02-2E8F-D3F5-8754586DA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575" y="6356350"/>
            <a:ext cx="21463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tx2"/>
                </a:solidFill>
              </a:defRPr>
            </a:lvl1pPr>
          </a:lstStyle>
          <a:p>
            <a:fld id="{3830E3E8-AB84-43D0-84EE-4FE2D437FCCC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28" name="直線コネクタ 27">
            <a:extLst>
              <a:ext uri="{FF2B5EF4-FFF2-40B4-BE49-F238E27FC236}">
                <a16:creationId xmlns:a16="http://schemas.microsoft.com/office/drawing/2014/main" id="{04F65574-6717-D2F3-CDD2-C8857B43244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" y="6353175"/>
            <a:ext cx="89154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29" name="直線コネクタ 28">
            <a:extLst>
              <a:ext uri="{FF2B5EF4-FFF2-40B4-BE49-F238E27FC236}">
                <a16:creationId xmlns:a16="http://schemas.microsoft.com/office/drawing/2014/main" id="{22B037EA-DA27-2350-F0EC-4AFDC9F9991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" y="1143000"/>
            <a:ext cx="89154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10" name="二等辺三角形 9">
            <a:extLst>
              <a:ext uri="{FF2B5EF4-FFF2-40B4-BE49-F238E27FC236}">
                <a16:creationId xmlns:a16="http://schemas.microsoft.com/office/drawing/2014/main" id="{C0B58A73-F0DE-B694-5A38-F3C7526989E6}"/>
              </a:ext>
            </a:extLst>
          </p:cNvPr>
          <p:cNvSpPr>
            <a:spLocks noChangeAspect="1"/>
          </p:cNvSpPr>
          <p:nvPr/>
        </p:nvSpPr>
        <p:spPr>
          <a:xfrm rot="5400000">
            <a:off x="461963" y="6462712"/>
            <a:ext cx="190500" cy="1301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27" r:id="rId2"/>
    <p:sldLayoutId id="2147484145" r:id="rId3"/>
    <p:sldLayoutId id="2147484128" r:id="rId4"/>
    <p:sldLayoutId id="2147484129" r:id="rId5"/>
    <p:sldLayoutId id="2147484130" r:id="rId6"/>
    <p:sldLayoutId id="2147484146" r:id="rId7"/>
    <p:sldLayoutId id="2147484147" r:id="rId8"/>
    <p:sldLayoutId id="2147484148" r:id="rId9"/>
    <p:sldLayoutId id="2147484149" r:id="rId10"/>
    <p:sldLayoutId id="2147484131" r:id="rId11"/>
    <p:sldLayoutId id="214748415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Rockwell"/>
          <a:ea typeface="HGPｺﾞｼｯｸM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Rockwell"/>
          <a:ea typeface="HGPｺﾞｼｯｸM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Rockwell"/>
          <a:ea typeface="HGPｺﾞｼｯｸM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Rockwell"/>
          <a:ea typeface="HGPｺﾞｼｯｸM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Rockwell"/>
          <a:ea typeface="HGPｺﾞｼｯｸM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Rockwell"/>
          <a:ea typeface="HGPｺﾞｼｯｸM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Rockwell"/>
          <a:ea typeface="HGPｺﾞｼｯｸM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Rockwell"/>
          <a:ea typeface="HGPｺﾞｼｯｸM" pitchFamily="50" charset="-128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anose="05040102010807070707" pitchFamily="18" charset="2"/>
        <a:buChar char="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anose="05040102010807070707" pitchFamily="18" charset="2"/>
        <a:buChar char=""/>
        <a:defRPr kumimoji="1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anose="05040102010807070707" pitchFamily="18" charset="2"/>
        <a:buChar char="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anose="05000000000000000000" pitchFamily="2" charset="2"/>
        <a:buChar char="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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1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1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1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1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 1">
            <a:extLst>
              <a:ext uri="{FF2B5EF4-FFF2-40B4-BE49-F238E27FC236}">
                <a16:creationId xmlns:a16="http://schemas.microsoft.com/office/drawing/2014/main" id="{802A7C41-D47F-E41D-B56B-A7153701628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テキスト プレースホルダ 2">
            <a:extLst>
              <a:ext uri="{FF2B5EF4-FFF2-40B4-BE49-F238E27FC236}">
                <a16:creationId xmlns:a16="http://schemas.microsoft.com/office/drawing/2014/main" id="{3ECDFD20-D734-6188-13A0-FE1301ED47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7A0A7D81-760B-996D-CEA5-796A5E10A4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608914A-8D39-4906-8AD1-D41E51B26846}" type="datetimeFigureOut">
              <a:rPr lang="ja-JP" altLang="en-US"/>
              <a:pPr>
                <a:defRPr/>
              </a:pPr>
              <a:t>2023/6/27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ACC1CE5C-07AD-C894-3C7D-500A87C78D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A7187C65-CF77-3154-5C90-5CE86FF1D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7950BDF-8964-4596-83E8-14754C602E22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41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gif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B20E2BE-A827-2C16-04E3-028773DA6F60}"/>
              </a:ext>
            </a:extLst>
          </p:cNvPr>
          <p:cNvSpPr/>
          <p:nvPr/>
        </p:nvSpPr>
        <p:spPr>
          <a:xfrm>
            <a:off x="0" y="6273800"/>
            <a:ext cx="9906000" cy="584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dirty="0"/>
              <a:t>June 28,</a:t>
            </a:r>
            <a:r>
              <a:rPr lang="ja-JP" altLang="en-US" dirty="0"/>
              <a:t> </a:t>
            </a:r>
            <a:r>
              <a:rPr lang="en-US" altLang="ja-JP" dirty="0"/>
              <a:t>2023</a:t>
            </a:r>
            <a:endParaRPr lang="ja-JP" altLang="en-US" dirty="0"/>
          </a:p>
        </p:txBody>
      </p:sp>
      <p:pic>
        <p:nvPicPr>
          <p:cNvPr id="8" name="図 7" descr="文字が書かれている&#10;&#10;低い精度で自動的に生成された説明">
            <a:extLst>
              <a:ext uri="{FF2B5EF4-FFF2-40B4-BE49-F238E27FC236}">
                <a16:creationId xmlns:a16="http://schemas.microsoft.com/office/drawing/2014/main" id="{169C56E3-724F-20EF-034B-088A06F35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9" y="620688"/>
            <a:ext cx="9097895" cy="2052228"/>
          </a:xfrm>
          <a:prstGeom prst="rect">
            <a:avLst/>
          </a:prstGeom>
        </p:spPr>
      </p:pic>
      <p:sp>
        <p:nvSpPr>
          <p:cNvPr id="2" name="サブタイトル 13">
            <a:extLst>
              <a:ext uri="{FF2B5EF4-FFF2-40B4-BE49-F238E27FC236}">
                <a16:creationId xmlns:a16="http://schemas.microsoft.com/office/drawing/2014/main" id="{FBC7359B-E3BB-C582-5DA3-EE83D30AAD57}"/>
              </a:ext>
            </a:extLst>
          </p:cNvPr>
          <p:cNvSpPr txBox="1">
            <a:spLocks/>
          </p:cNvSpPr>
          <p:nvPr/>
        </p:nvSpPr>
        <p:spPr>
          <a:xfrm>
            <a:off x="166092" y="152636"/>
            <a:ext cx="9611444" cy="5842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災害・救急医療専門商社</a:t>
            </a:r>
            <a:endParaRPr lang="en-US" altLang="ja-JP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A9EDBB7-9601-7D47-2DB9-165575D9FB9A}"/>
              </a:ext>
            </a:extLst>
          </p:cNvPr>
          <p:cNvSpPr txBox="1"/>
          <p:nvPr/>
        </p:nvSpPr>
        <p:spPr>
          <a:xfrm>
            <a:off x="2504728" y="5729190"/>
            <a:ext cx="49537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b="1" kern="100" dirty="0">
                <a:solidFill>
                  <a:srgbClr val="000066"/>
                </a:solidFill>
                <a:latin typeface="+mj-lt"/>
                <a:ea typeface="游ゴシック" panose="020B0400000000000000" pitchFamily="50" charset="-128"/>
                <a:cs typeface="Courier New" panose="02070309020205020404" pitchFamily="49" charset="0"/>
              </a:rPr>
              <a:t>https://</a:t>
            </a:r>
            <a:r>
              <a:rPr lang="en-US" altLang="ja-JP" sz="2000" b="1" kern="100" dirty="0">
                <a:solidFill>
                  <a:srgbClr val="000066"/>
                </a:solidFill>
                <a:effectLst/>
                <a:latin typeface="+mj-lt"/>
                <a:ea typeface="游ゴシック" panose="020B0400000000000000" pitchFamily="50" charset="-128"/>
                <a:cs typeface="Courier New" panose="02070309020205020404" pitchFamily="49" charset="0"/>
              </a:rPr>
              <a:t>www.normeca-asia.jp</a:t>
            </a:r>
            <a:endParaRPr lang="ja-JP" altLang="ja-JP" sz="2000" b="1" kern="100" dirty="0">
              <a:solidFill>
                <a:srgbClr val="000066"/>
              </a:solidFill>
              <a:effectLst/>
              <a:latin typeface="+mj-lt"/>
              <a:ea typeface="游ゴシック" panose="020B0400000000000000" pitchFamily="50" charset="-128"/>
              <a:cs typeface="Courier New" panose="02070309020205020404" pitchFamily="49" charset="0"/>
            </a:endParaRPr>
          </a:p>
        </p:txBody>
      </p:sp>
      <p:pic>
        <p:nvPicPr>
          <p:cNvPr id="5" name="Picture 2" descr="C:\Documents and Settings\Administrator\My Documents\NormecaAsia\2010年仕事\2010.04.26 イラク向け英文カタログ\mobile_clinic.jpg">
            <a:extLst>
              <a:ext uri="{FF2B5EF4-FFF2-40B4-BE49-F238E27FC236}">
                <a16:creationId xmlns:a16="http://schemas.microsoft.com/office/drawing/2014/main" id="{7BA76560-3864-D31E-9426-18C467796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307" r="6006" b="9091"/>
          <a:stretch/>
        </p:blipFill>
        <p:spPr bwMode="auto">
          <a:xfrm>
            <a:off x="6465168" y="3465004"/>
            <a:ext cx="3201033" cy="1764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0D62E3D-0D4F-0B38-23E8-B97378768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4" b="10907"/>
          <a:stretch/>
        </p:blipFill>
        <p:spPr bwMode="auto">
          <a:xfrm>
            <a:off x="3250920" y="3465004"/>
            <a:ext cx="3078818" cy="17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:\UTILIS pictures and drawings\アルジェリア野戦病院\50 - HOPITAL ALGERIE_Hospital in Algeria_cleaned.jpg">
            <a:extLst>
              <a:ext uri="{FF2B5EF4-FFF2-40B4-BE49-F238E27FC236}">
                <a16:creationId xmlns:a16="http://schemas.microsoft.com/office/drawing/2014/main" id="{EC7F8B94-3A48-46BA-924A-8F963B7BB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12600" b="8651"/>
          <a:stretch>
            <a:fillRect/>
          </a:stretch>
        </p:blipFill>
        <p:spPr bwMode="auto">
          <a:xfrm>
            <a:off x="130088" y="3465004"/>
            <a:ext cx="2986708" cy="17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416496" y="433827"/>
            <a:ext cx="8543925" cy="618909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蓄電池・ソーラパネル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6457-4C7B-4983-9184-19F57DE2EA8E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D88EA8D-52AE-7D93-787F-806C1D321E8D}"/>
              </a:ext>
            </a:extLst>
          </p:cNvPr>
          <p:cNvSpPr txBox="1"/>
          <p:nvPr/>
        </p:nvSpPr>
        <p:spPr>
          <a:xfrm>
            <a:off x="5448210" y="4663607"/>
            <a:ext cx="4572901" cy="1868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ts val="1500"/>
              </a:lnSpc>
              <a:spcBef>
                <a:spcPct val="50000"/>
              </a:spcBef>
            </a:pPr>
            <a:r>
              <a:rPr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Foldable Solar Panel</a:t>
            </a:r>
          </a:p>
          <a:p>
            <a:pPr eaLnBrk="1" hangingPunct="1">
              <a:lnSpc>
                <a:spcPts val="1500"/>
              </a:lnSpc>
              <a:spcBef>
                <a:spcPct val="50000"/>
              </a:spcBef>
            </a:pPr>
            <a:r>
              <a:rPr lang="en-US" altLang="ja-JP" sz="16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Type: Single LCD Silicon</a:t>
            </a:r>
          </a:p>
          <a:p>
            <a:pPr eaLnBrk="1" hangingPunct="1">
              <a:lnSpc>
                <a:spcPts val="1500"/>
              </a:lnSpc>
              <a:spcBef>
                <a:spcPct val="50000"/>
              </a:spcBef>
            </a:pPr>
            <a:r>
              <a:rPr lang="en-US" altLang="ja-JP" sz="16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Open-circuit voltage: 45V  Max output :36V  </a:t>
            </a:r>
          </a:p>
          <a:p>
            <a:pPr eaLnBrk="1" hangingPunct="1">
              <a:lnSpc>
                <a:spcPts val="1500"/>
              </a:lnSpc>
              <a:spcBef>
                <a:spcPct val="50000"/>
              </a:spcBef>
            </a:pPr>
            <a:r>
              <a:rPr lang="en-US" altLang="ja-JP" sz="16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Output connector: MC4 plug</a:t>
            </a:r>
          </a:p>
          <a:p>
            <a:pPr eaLnBrk="1" hangingPunct="1">
              <a:lnSpc>
                <a:spcPts val="1500"/>
              </a:lnSpc>
              <a:spcBef>
                <a:spcPct val="50000"/>
              </a:spcBef>
            </a:pPr>
            <a:r>
              <a:rPr lang="en-US" altLang="ja-JP" sz="16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Size (Fold): W450 x H310 x D80mm</a:t>
            </a:r>
            <a:r>
              <a:rPr lang="ja-JP" altLang="en-US" sz="16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6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Weight: 6.25kg</a:t>
            </a:r>
          </a:p>
          <a:p>
            <a:pPr eaLnBrk="1" hangingPunct="1">
              <a:lnSpc>
                <a:spcPts val="1500"/>
              </a:lnSpc>
              <a:spcBef>
                <a:spcPct val="50000"/>
              </a:spcBef>
            </a:pPr>
            <a:r>
              <a:rPr lang="en-US" altLang="ja-JP" sz="16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Size (Open):W1970 x H875 x D18mm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2EDF08E-6FE8-1204-9AB9-E37A2F38BCA0}"/>
              </a:ext>
            </a:extLst>
          </p:cNvPr>
          <p:cNvSpPr txBox="1"/>
          <p:nvPr/>
        </p:nvSpPr>
        <p:spPr>
          <a:xfrm>
            <a:off x="3279743" y="1302086"/>
            <a:ext cx="3096344" cy="3063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ts val="1500"/>
              </a:lnSpc>
              <a:spcBef>
                <a:spcPts val="1200"/>
              </a:spcBef>
            </a:pPr>
            <a:r>
              <a:rPr lang="en-US" altLang="ja-JP" sz="2800" dirty="0">
                <a:solidFill>
                  <a:srgbClr val="FF0000"/>
                </a:solidFill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TL-3000NL</a:t>
            </a:r>
          </a:p>
          <a:p>
            <a:pPr eaLnBrk="1" hangingPunct="1">
              <a:lnSpc>
                <a:spcPts val="1500"/>
              </a:lnSpc>
              <a:spcBef>
                <a:spcPts val="1200"/>
              </a:spcBef>
            </a:pPr>
            <a:r>
              <a:rPr lang="en-US" altLang="ja-JP" sz="16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Type of battery: Lithium ion</a:t>
            </a:r>
          </a:p>
          <a:p>
            <a:pPr eaLnBrk="1" hangingPunct="1">
              <a:lnSpc>
                <a:spcPts val="1500"/>
              </a:lnSpc>
              <a:spcBef>
                <a:spcPts val="1200"/>
              </a:spcBef>
            </a:pPr>
            <a:r>
              <a:rPr lang="en-US" altLang="ja-JP" sz="16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Capacity: 3000W</a:t>
            </a:r>
          </a:p>
          <a:p>
            <a:pPr eaLnBrk="1" hangingPunct="1">
              <a:lnSpc>
                <a:spcPts val="1500"/>
              </a:lnSpc>
              <a:spcBef>
                <a:spcPts val="1200"/>
              </a:spcBef>
            </a:pPr>
            <a:r>
              <a:rPr lang="en-US" altLang="ja-JP" sz="16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Charging time: 5.5h</a:t>
            </a:r>
          </a:p>
          <a:p>
            <a:pPr eaLnBrk="1" hangingPunct="1">
              <a:lnSpc>
                <a:spcPts val="1500"/>
              </a:lnSpc>
              <a:spcBef>
                <a:spcPts val="1200"/>
              </a:spcBef>
            </a:pPr>
            <a:r>
              <a:rPr lang="en-US" altLang="ja-JP" sz="16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AC : 220/50Hz x 2 multi plug</a:t>
            </a:r>
          </a:p>
          <a:p>
            <a:pPr eaLnBrk="1" hangingPunct="1">
              <a:lnSpc>
                <a:spcPts val="1500"/>
              </a:lnSpc>
              <a:spcBef>
                <a:spcPts val="1200"/>
              </a:spcBef>
            </a:pPr>
            <a:r>
              <a:rPr lang="en-US" altLang="ja-JP" sz="16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DC: 12V x 1</a:t>
            </a:r>
          </a:p>
          <a:p>
            <a:pPr eaLnBrk="1" hangingPunct="1">
              <a:lnSpc>
                <a:spcPts val="1500"/>
              </a:lnSpc>
              <a:spcBef>
                <a:spcPts val="1200"/>
              </a:spcBef>
            </a:pPr>
            <a:r>
              <a:rPr lang="en-US" altLang="ja-JP" sz="16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USB</a:t>
            </a:r>
            <a:r>
              <a:rPr lang="ja-JP" altLang="en-US" sz="16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：</a:t>
            </a:r>
            <a:r>
              <a:rPr lang="en-US" altLang="ja-JP" sz="16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QC3.0 x 1</a:t>
            </a:r>
            <a:r>
              <a:rPr lang="ja-JP" altLang="en-US" sz="16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6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PD3.0 x 1</a:t>
            </a:r>
          </a:p>
          <a:p>
            <a:pPr eaLnBrk="1" hangingPunct="1">
              <a:lnSpc>
                <a:spcPts val="1500"/>
              </a:lnSpc>
              <a:spcBef>
                <a:spcPts val="1200"/>
              </a:spcBef>
            </a:pPr>
            <a:r>
              <a:rPr lang="en-US" altLang="ja-JP" sz="16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Size: H554 x W358 x D232mm</a:t>
            </a:r>
          </a:p>
          <a:p>
            <a:pPr eaLnBrk="1" hangingPunct="1">
              <a:lnSpc>
                <a:spcPts val="1500"/>
              </a:lnSpc>
              <a:spcBef>
                <a:spcPts val="1200"/>
              </a:spcBef>
            </a:pPr>
            <a:r>
              <a:rPr lang="en-US" altLang="ja-JP" sz="16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Weight</a:t>
            </a:r>
            <a:r>
              <a:rPr lang="ja-JP" altLang="en-US" sz="16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：</a:t>
            </a:r>
            <a:r>
              <a:rPr lang="en-US" altLang="ja-JP" sz="16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23kg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81C1128-09A9-1423-071B-64617D3168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10626" r="21651" b="9051"/>
          <a:stretch/>
        </p:blipFill>
        <p:spPr>
          <a:xfrm>
            <a:off x="218231" y="1268760"/>
            <a:ext cx="3114589" cy="288807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B22A2E2-1B1C-12C8-F5D1-E447DD2F7F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6" b="20950"/>
          <a:stretch/>
        </p:blipFill>
        <p:spPr>
          <a:xfrm>
            <a:off x="6125325" y="1296691"/>
            <a:ext cx="3645024" cy="150962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DDDEA6E-A82B-9DA1-5CD4-88014B5E2D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26980" r="31100" b="19201"/>
          <a:stretch/>
        </p:blipFill>
        <p:spPr>
          <a:xfrm>
            <a:off x="7653300" y="2734894"/>
            <a:ext cx="1906892" cy="159362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9C519F9-A960-F104-CCE0-D2A601A2D541}"/>
              </a:ext>
            </a:extLst>
          </p:cNvPr>
          <p:cNvSpPr txBox="1"/>
          <p:nvPr/>
        </p:nvSpPr>
        <p:spPr>
          <a:xfrm>
            <a:off x="188198" y="4513368"/>
            <a:ext cx="3379757" cy="1290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ts val="1500"/>
              </a:lnSpc>
              <a:spcBef>
                <a:spcPct val="50000"/>
              </a:spcBef>
            </a:pPr>
            <a:r>
              <a:rPr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10PORT USB Charge HUB KIT</a:t>
            </a:r>
          </a:p>
          <a:p>
            <a:pPr eaLnBrk="1" hangingPunct="1">
              <a:lnSpc>
                <a:spcPts val="1500"/>
              </a:lnSpc>
              <a:spcBef>
                <a:spcPct val="50000"/>
              </a:spcBef>
            </a:pPr>
            <a:r>
              <a:rPr lang="en-US" altLang="ja-JP" sz="18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-10port USB HUB x 1</a:t>
            </a:r>
          </a:p>
          <a:p>
            <a:pPr eaLnBrk="1" hangingPunct="1">
              <a:lnSpc>
                <a:spcPts val="1500"/>
              </a:lnSpc>
              <a:spcBef>
                <a:spcPct val="50000"/>
              </a:spcBef>
            </a:pPr>
            <a:r>
              <a:rPr lang="en-US" altLang="ja-JP" sz="18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-AC cable  x 1</a:t>
            </a:r>
          </a:p>
          <a:p>
            <a:pPr eaLnBrk="1" hangingPunct="1">
              <a:lnSpc>
                <a:spcPts val="1500"/>
              </a:lnSpc>
              <a:spcBef>
                <a:spcPct val="50000"/>
              </a:spcBef>
            </a:pPr>
            <a:r>
              <a:rPr lang="en-US" altLang="ja-JP" sz="1800" dirty="0">
                <a:latin typeface="Calibri" panose="020F0502020204030204" pitchFamily="34" charset="0"/>
                <a:ea typeface="MS UI Gothic" panose="020B0600070205080204" pitchFamily="50" charset="-128"/>
                <a:cs typeface="Calibri" panose="020F0502020204030204" pitchFamily="34" charset="0"/>
              </a:rPr>
              <a:t>-3 in 1 cable  x 10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BF446C8F-8F66-E781-1EFB-326147E772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22001" r="7936" b="27488"/>
          <a:stretch/>
        </p:blipFill>
        <p:spPr>
          <a:xfrm>
            <a:off x="1974803" y="5174927"/>
            <a:ext cx="1682053" cy="76762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EC46051-E2A7-F86D-47E1-44915F6CE8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856" y="4755866"/>
            <a:ext cx="1100504" cy="110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76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416496" y="447305"/>
            <a:ext cx="8543925" cy="618909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特殊車両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6457-4C7B-4983-9184-19F57DE2EA8E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5" name="タイトル 5"/>
          <p:cNvSpPr>
            <a:spLocks noGrp="1"/>
          </p:cNvSpPr>
          <p:nvPr/>
        </p:nvSpPr>
        <p:spPr>
          <a:xfrm>
            <a:off x="4149848" y="1531593"/>
            <a:ext cx="2808312" cy="319536"/>
          </a:xfrm>
          <a:prstGeom prst="rect">
            <a:avLst/>
          </a:prstGeom>
        </p:spPr>
        <p:txBody>
          <a:bodyPr vert="horz" anchor="ctr">
            <a:normAutofit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9pPr>
          </a:lstStyle>
          <a:p>
            <a:pPr eaLnBrk="1" fontAlgn="auto" hangingPunct="1">
              <a:spcAft>
                <a:spcPts val="0"/>
              </a:spcAft>
              <a:tabLst>
                <a:tab pos="5467350" algn="l"/>
              </a:tabLst>
              <a:defRPr/>
            </a:pPr>
            <a:r>
              <a:rPr lang="en-US" altLang="ja-JP" sz="1600" dirty="0">
                <a:solidFill>
                  <a:schemeClr val="tx2">
                    <a:lumMod val="25000"/>
                  </a:schemeClr>
                </a:solidFill>
              </a:rPr>
              <a:t>4WD Doctor’s car</a:t>
            </a:r>
            <a:endParaRPr lang="ja-JP" altLang="en-US" sz="1600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6" name="Picture 2" descr="http://www2.nissan.co.jp/IMAGES/X-TRAIL/IMAGE3D/x-trail_g03_b04_v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r="7101"/>
          <a:stretch/>
        </p:blipFill>
        <p:spPr bwMode="auto">
          <a:xfrm>
            <a:off x="1496510" y="1530508"/>
            <a:ext cx="2211160" cy="125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タイトル 5"/>
          <p:cNvSpPr>
            <a:spLocks noGrp="1"/>
          </p:cNvSpPr>
          <p:nvPr/>
        </p:nvSpPr>
        <p:spPr>
          <a:xfrm>
            <a:off x="4127718" y="2878830"/>
            <a:ext cx="4032448" cy="60756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9pPr>
          </a:lstStyle>
          <a:p>
            <a:pPr eaLnBrk="1" fontAlgn="auto" hangingPunct="1">
              <a:spcAft>
                <a:spcPts val="0"/>
              </a:spcAft>
              <a:tabLst>
                <a:tab pos="5467350" algn="l"/>
              </a:tabLst>
              <a:defRPr/>
            </a:pPr>
            <a:r>
              <a:rPr lang="en-US" altLang="ja-JP" sz="1600" dirty="0">
                <a:solidFill>
                  <a:schemeClr val="tx2">
                    <a:lumMod val="25000"/>
                  </a:schemeClr>
                </a:solidFill>
              </a:rPr>
              <a:t>Multi-purpose  ambulance</a:t>
            </a:r>
            <a:endParaRPr lang="ja-JP" altLang="en-US" sz="1600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8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8" b="6032"/>
          <a:stretch>
            <a:fillRect/>
          </a:stretch>
        </p:blipFill>
        <p:spPr bwMode="auto">
          <a:xfrm>
            <a:off x="1416938" y="3245788"/>
            <a:ext cx="1950122" cy="100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4365872" y="1842272"/>
            <a:ext cx="3429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dirty="0">
                <a:latin typeface="+mn-lt"/>
              </a:rPr>
              <a:t>A medium vehicle for 5 people. </a:t>
            </a:r>
          </a:p>
          <a:p>
            <a:r>
              <a:rPr lang="en-US" altLang="ja-JP" sz="1100" dirty="0">
                <a:latin typeface="+mn-lt"/>
              </a:rPr>
              <a:t>This 4 WD type can easily drive around the damaged road. A small trailer can be attached to transport a heavy equipment such as tent, medical equipment. 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343742" y="3382886"/>
            <a:ext cx="3429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dirty="0">
                <a:latin typeface="+mn-lt"/>
              </a:rPr>
              <a:t>A multipurpose ambulance car is designed for maximum 8 people. However, it can be used for transporting patients at the disaster site. This large vehicle can be used for staff camping, meeting room, transporting many supplies and as an ambulance. </a:t>
            </a:r>
          </a:p>
        </p:txBody>
      </p:sp>
      <p:pic>
        <p:nvPicPr>
          <p:cNvPr id="11" name="Picture 4" descr="ãããGALAmio(æ­è¿èªå®¶ç¨éè¿ã»M-III)">
            <a:extLst>
              <a:ext uri="{FF2B5EF4-FFF2-40B4-BE49-F238E27FC236}">
                <a16:creationId xmlns:a16="http://schemas.microsoft.com/office/drawing/2014/main" id="{2ECBF383-1E08-4CFF-8CE1-EBF1695FB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30" y="4612968"/>
            <a:ext cx="3339320" cy="16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タイトル 5"/>
          <p:cNvSpPr>
            <a:spLocks noGrp="1"/>
          </p:cNvSpPr>
          <p:nvPr/>
        </p:nvSpPr>
        <p:spPr>
          <a:xfrm>
            <a:off x="4127718" y="4612380"/>
            <a:ext cx="4032448" cy="60756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Franklin Gothic Medium" pitchFamily="34" charset="0"/>
                <a:ea typeface="HG創英角ｺﾞｼｯｸUB" pitchFamily="49" charset="-128"/>
              </a:defRPr>
            </a:lvl9pPr>
          </a:lstStyle>
          <a:p>
            <a:pPr eaLnBrk="1" fontAlgn="auto" hangingPunct="1">
              <a:spcAft>
                <a:spcPts val="0"/>
              </a:spcAft>
              <a:tabLst>
                <a:tab pos="5467350" algn="l"/>
              </a:tabLst>
              <a:defRPr/>
            </a:pPr>
            <a:r>
              <a:rPr lang="en-US" altLang="ja-JP" sz="1600" dirty="0">
                <a:solidFill>
                  <a:schemeClr val="tx2">
                    <a:lumMod val="25000"/>
                  </a:schemeClr>
                </a:solidFill>
              </a:rPr>
              <a:t>Multipurpose  bus</a:t>
            </a:r>
            <a:endParaRPr lang="ja-JP" altLang="en-US" sz="16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343742" y="5116436"/>
            <a:ext cx="3429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dirty="0">
                <a:latin typeface="+mn-lt"/>
              </a:rPr>
              <a:t>A multipurpose bus is designed for a mobile clinic, laboratory and transportation of patients, etc. </a:t>
            </a:r>
          </a:p>
          <a:p>
            <a:r>
              <a:rPr lang="en-US" altLang="ja-JP" sz="1100" dirty="0">
                <a:latin typeface="+mn-lt"/>
              </a:rPr>
              <a:t>This large vehicle can be used for staff camping, meeting room, transporting many supplies and as an ambulance. </a:t>
            </a:r>
          </a:p>
        </p:txBody>
      </p:sp>
    </p:spTree>
    <p:extLst>
      <p:ext uri="{BB962C8B-B14F-4D97-AF65-F5344CB8AC3E}">
        <p14:creationId xmlns:p14="http://schemas.microsoft.com/office/powerpoint/2010/main" val="2259989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394084" y="260412"/>
            <a:ext cx="8915400" cy="828328"/>
          </a:xfrm>
        </p:spPr>
        <p:txBody>
          <a:bodyPr/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感染症対策用品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256507-A439-4835-8828-4FA6318A44D1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FAD4E514-E95C-898C-5A25-8332474AF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091"/>
          <a:stretch/>
        </p:blipFill>
        <p:spPr>
          <a:xfrm>
            <a:off x="534984" y="1108847"/>
            <a:ext cx="5534139" cy="288274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B0C6ACBF-8B27-D9F2-EED2-39E237F18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460" y="4113076"/>
            <a:ext cx="1998664" cy="222520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1406D03-109C-FF33-A604-08E4726840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12" t="51432"/>
          <a:stretch/>
        </p:blipFill>
        <p:spPr>
          <a:xfrm>
            <a:off x="2335185" y="4199732"/>
            <a:ext cx="1658597" cy="133898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A3AAE6A-9FDF-8E72-7EDC-B27680CC2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12" b="46456"/>
          <a:stretch/>
        </p:blipFill>
        <p:spPr>
          <a:xfrm>
            <a:off x="570989" y="4131142"/>
            <a:ext cx="1658597" cy="1476164"/>
          </a:xfrm>
          <a:prstGeom prst="rect">
            <a:avLst/>
          </a:prstGeom>
        </p:spPr>
      </p:pic>
      <p:pic>
        <p:nvPicPr>
          <p:cNvPr id="2" name="Picture 2" descr="C:\Users\Kyoko Morimura\Documents\NormecaAsia\2014年仕事\2015.01_DIFbag取説vers4\中野様印刷用データです（5cm以上）\p1-1_ph_78318.JPG">
            <a:extLst>
              <a:ext uri="{FF2B5EF4-FFF2-40B4-BE49-F238E27FC236}">
                <a16:creationId xmlns:a16="http://schemas.microsoft.com/office/drawing/2014/main" id="{C0C5A04E-D237-DBC2-9039-9A685C859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0" b="25178"/>
          <a:stretch/>
        </p:blipFill>
        <p:spPr bwMode="auto">
          <a:xfrm>
            <a:off x="6477292" y="2651974"/>
            <a:ext cx="3120224" cy="113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F0700AC-B580-1280-8547-A5B45B60D3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32" t="15835" r="22741" b="10747"/>
          <a:stretch/>
        </p:blipFill>
        <p:spPr>
          <a:xfrm>
            <a:off x="7473280" y="4005064"/>
            <a:ext cx="1167750" cy="240699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E137C19-C676-59D6-2E21-FC2A36F3F1E4}"/>
              </a:ext>
            </a:extLst>
          </p:cNvPr>
          <p:cNvSpPr txBox="1"/>
          <p:nvPr/>
        </p:nvSpPr>
        <p:spPr>
          <a:xfrm>
            <a:off x="6369278" y="1412776"/>
            <a:ext cx="315622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ディスポーザブル</a:t>
            </a:r>
            <a:endParaRPr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感染症患者搬送用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DIF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バッグ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DIF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フード</a:t>
            </a:r>
          </a:p>
        </p:txBody>
      </p:sp>
    </p:spTree>
    <p:extLst>
      <p:ext uri="{BB962C8B-B14F-4D97-AF65-F5344CB8AC3E}">
        <p14:creationId xmlns:p14="http://schemas.microsoft.com/office/powerpoint/2010/main" val="3198344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 descr="白いドレスを着ている男&#10;&#10;自動的に生成された説明">
            <a:extLst>
              <a:ext uri="{FF2B5EF4-FFF2-40B4-BE49-F238E27FC236}">
                <a16:creationId xmlns:a16="http://schemas.microsoft.com/office/drawing/2014/main" id="{2C8543BF-D976-F297-BC9B-7FA3EB6ED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187" y="0"/>
            <a:ext cx="3307556" cy="6858000"/>
          </a:xfrm>
          <a:prstGeom prst="rect">
            <a:avLst/>
          </a:prstGeom>
        </p:spPr>
      </p:pic>
      <p:pic>
        <p:nvPicPr>
          <p:cNvPr id="24" name="図 23" descr="衣料, 屋内, 人, 衣類 が含まれている画像&#10;&#10;自動的に生成された説明">
            <a:extLst>
              <a:ext uri="{FF2B5EF4-FFF2-40B4-BE49-F238E27FC236}">
                <a16:creationId xmlns:a16="http://schemas.microsoft.com/office/drawing/2014/main" id="{7B412CAF-C0F6-651E-40A2-7A9C7DB9F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151" y="0"/>
            <a:ext cx="3307556" cy="6858000"/>
          </a:xfrm>
          <a:prstGeom prst="rect">
            <a:avLst/>
          </a:prstGeom>
        </p:spPr>
      </p:pic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3633276" y="8620"/>
            <a:ext cx="2615868" cy="1570063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防護服</a:t>
            </a:r>
            <a:br>
              <a:rPr kumimoji="1" lang="en-US" altLang="ja-JP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br>
              <a:rPr kumimoji="1" lang="en-US" altLang="ja-JP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endParaRPr kumimoji="1" lang="ja-JP" altLang="en-US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6457-4C7B-4983-9184-19F57DE2EA8E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6" name="AutoShape 9"/>
          <p:cNvSpPr>
            <a:spLocks/>
          </p:cNvSpPr>
          <p:nvPr/>
        </p:nvSpPr>
        <p:spPr bwMode="auto">
          <a:xfrm>
            <a:off x="-188858" y="1654385"/>
            <a:ext cx="975976" cy="249735"/>
          </a:xfrm>
          <a:prstGeom prst="callout2">
            <a:avLst>
              <a:gd name="adj1" fmla="val 40222"/>
              <a:gd name="adj2" fmla="val 107241"/>
              <a:gd name="adj3" fmla="val 40222"/>
              <a:gd name="adj4" fmla="val 117796"/>
              <a:gd name="adj5" fmla="val 136315"/>
              <a:gd name="adj6" fmla="val 155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ja-JP" sz="1200" b="1" dirty="0">
                <a:solidFill>
                  <a:srgbClr val="333333"/>
                </a:solidFill>
                <a:latin typeface="Microsoft Sans Serif" panose="020B0604020202020204" pitchFamily="34" charset="0"/>
                <a:ea typeface="MS UI Gothic" panose="020B0600070205080204" pitchFamily="50" charset="-128"/>
              </a:rPr>
              <a:t>PPE Suit</a:t>
            </a:r>
          </a:p>
        </p:txBody>
      </p:sp>
      <p:sp>
        <p:nvSpPr>
          <p:cNvPr id="7" name="AutoShape 10"/>
          <p:cNvSpPr>
            <a:spLocks/>
          </p:cNvSpPr>
          <p:nvPr/>
        </p:nvSpPr>
        <p:spPr bwMode="auto">
          <a:xfrm>
            <a:off x="-309313" y="5293663"/>
            <a:ext cx="974610" cy="249734"/>
          </a:xfrm>
          <a:prstGeom prst="callout2">
            <a:avLst>
              <a:gd name="adj1" fmla="val 40222"/>
              <a:gd name="adj2" fmla="val 106731"/>
              <a:gd name="adj3" fmla="val 40222"/>
              <a:gd name="adj4" fmla="val 112625"/>
              <a:gd name="adj5" fmla="val 130167"/>
              <a:gd name="adj6" fmla="val 12174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ja-JP" sz="1200" b="1" dirty="0">
                <a:solidFill>
                  <a:srgbClr val="333333"/>
                </a:solidFill>
                <a:latin typeface="Microsoft Sans Serif" panose="020B0604020202020204" pitchFamily="34" charset="0"/>
                <a:ea typeface="MS UI Gothic" panose="020B0600070205080204" pitchFamily="50" charset="-128"/>
              </a:rPr>
              <a:t>Shoes cover</a:t>
            </a:r>
          </a:p>
        </p:txBody>
      </p:sp>
      <p:sp>
        <p:nvSpPr>
          <p:cNvPr id="8" name="AutoShape 11"/>
          <p:cNvSpPr>
            <a:spLocks/>
          </p:cNvSpPr>
          <p:nvPr/>
        </p:nvSpPr>
        <p:spPr bwMode="auto">
          <a:xfrm>
            <a:off x="-192649" y="3938600"/>
            <a:ext cx="708061" cy="539928"/>
          </a:xfrm>
          <a:prstGeom prst="callout2">
            <a:avLst>
              <a:gd name="adj1" fmla="val 15000"/>
              <a:gd name="adj2" fmla="val 109269"/>
              <a:gd name="adj3" fmla="val 15000"/>
              <a:gd name="adj4" fmla="val 115250"/>
              <a:gd name="adj5" fmla="val -32917"/>
              <a:gd name="adj6" fmla="val 120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ja-JP" sz="1200" b="1" dirty="0">
                <a:solidFill>
                  <a:srgbClr val="333333"/>
                </a:solidFill>
                <a:latin typeface="Microsoft Sans Serif" panose="020B0604020202020204" pitchFamily="34" charset="0"/>
                <a:ea typeface="MS UI Gothic" panose="020B0600070205080204" pitchFamily="50" charset="-128"/>
              </a:rPr>
              <a:t>Gloves</a:t>
            </a:r>
          </a:p>
          <a:p>
            <a:pPr algn="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ja-JP" sz="1200" dirty="0">
                <a:solidFill>
                  <a:srgbClr val="333333"/>
                </a:solidFill>
                <a:latin typeface="Microsoft Sans Serif" panose="020B0604020202020204" pitchFamily="34" charset="0"/>
                <a:ea typeface="MS UI Gothic" panose="020B0600070205080204" pitchFamily="50" charset="-128"/>
              </a:rPr>
              <a:t>Inner</a:t>
            </a:r>
          </a:p>
          <a:p>
            <a:pPr algn="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ja-JP" sz="1200" dirty="0">
                <a:solidFill>
                  <a:srgbClr val="333333"/>
                </a:solidFill>
                <a:latin typeface="Microsoft Sans Serif" panose="020B0604020202020204" pitchFamily="34" charset="0"/>
                <a:ea typeface="MS UI Gothic" panose="020B0600070205080204" pitchFamily="50" charset="-128"/>
              </a:rPr>
              <a:t>Outer</a:t>
            </a:r>
          </a:p>
        </p:txBody>
      </p:sp>
      <p:sp>
        <p:nvSpPr>
          <p:cNvPr id="9" name="AutoShape 12"/>
          <p:cNvSpPr>
            <a:spLocks/>
          </p:cNvSpPr>
          <p:nvPr/>
        </p:nvSpPr>
        <p:spPr bwMode="auto">
          <a:xfrm>
            <a:off x="122296" y="285581"/>
            <a:ext cx="565902" cy="249735"/>
          </a:xfrm>
          <a:prstGeom prst="callout2">
            <a:avLst>
              <a:gd name="adj1" fmla="val 40222"/>
              <a:gd name="adj2" fmla="val 111593"/>
              <a:gd name="adj3" fmla="val 40222"/>
              <a:gd name="adj4" fmla="val 144444"/>
              <a:gd name="adj5" fmla="val 101116"/>
              <a:gd name="adj6" fmla="val 20893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000" rIns="18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ja-JP" sz="1200" b="1" dirty="0">
                <a:solidFill>
                  <a:srgbClr val="333333"/>
                </a:solidFill>
                <a:latin typeface="Microsoft Sans Serif" panose="020B0604020202020204" pitchFamily="34" charset="0"/>
                <a:ea typeface="MS UI Gothic" panose="020B0600070205080204" pitchFamily="50" charset="-128"/>
              </a:rPr>
              <a:t>Goggle</a:t>
            </a:r>
          </a:p>
        </p:txBody>
      </p:sp>
      <p:sp>
        <p:nvSpPr>
          <p:cNvPr id="10" name="AutoShape 13"/>
          <p:cNvSpPr>
            <a:spLocks/>
          </p:cNvSpPr>
          <p:nvPr/>
        </p:nvSpPr>
        <p:spPr bwMode="auto">
          <a:xfrm>
            <a:off x="-127347" y="638558"/>
            <a:ext cx="852954" cy="249734"/>
          </a:xfrm>
          <a:prstGeom prst="callout2">
            <a:avLst>
              <a:gd name="adj1" fmla="val 40222"/>
              <a:gd name="adj2" fmla="val 107694"/>
              <a:gd name="adj3" fmla="val 40222"/>
              <a:gd name="adj4" fmla="val 138463"/>
              <a:gd name="adj5" fmla="val 85477"/>
              <a:gd name="adj6" fmla="val 17323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200" b="1" dirty="0">
                <a:solidFill>
                  <a:srgbClr val="333333"/>
                </a:solidFill>
                <a:latin typeface="Microsoft Sans Serif" panose="020B0604020202020204" pitchFamily="34" charset="0"/>
                <a:ea typeface="MS UI Gothic" panose="020B0600070205080204" pitchFamily="50" charset="-128"/>
              </a:rPr>
              <a:t>N-95 Mask</a:t>
            </a:r>
          </a:p>
        </p:txBody>
      </p:sp>
      <p:sp>
        <p:nvSpPr>
          <p:cNvPr id="11" name="AutoShape 73"/>
          <p:cNvSpPr>
            <a:spLocks noChangeArrowheads="1"/>
          </p:cNvSpPr>
          <p:nvPr/>
        </p:nvSpPr>
        <p:spPr bwMode="auto">
          <a:xfrm>
            <a:off x="-36404" y="4163221"/>
            <a:ext cx="581119" cy="315307"/>
          </a:xfrm>
          <a:prstGeom prst="bracketPair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4" name="AutoShape 7"/>
          <p:cNvSpPr>
            <a:spLocks/>
          </p:cNvSpPr>
          <p:nvPr/>
        </p:nvSpPr>
        <p:spPr bwMode="auto">
          <a:xfrm>
            <a:off x="6513888" y="2262226"/>
            <a:ext cx="659530" cy="273026"/>
          </a:xfrm>
          <a:prstGeom prst="callout2">
            <a:avLst>
              <a:gd name="adj1" fmla="val 40222"/>
              <a:gd name="adj2" fmla="val 110528"/>
              <a:gd name="adj3" fmla="val 40222"/>
              <a:gd name="adj4" fmla="val 141449"/>
              <a:gd name="adj5" fmla="val 132403"/>
              <a:gd name="adj6" fmla="val 1625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ja-JP" sz="12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Gown</a:t>
            </a:r>
            <a:endParaRPr lang="ja-JP" altLang="en-US" sz="1200" dirty="0">
              <a:solidFill>
                <a:srgbClr val="333333"/>
              </a:solidFill>
              <a:latin typeface="Tahoma" panose="020B0604030504040204" pitchFamily="34" charset="0"/>
              <a:ea typeface="MS UI Gothic" pitchFamily="50" charset="-128"/>
              <a:cs typeface="Tahoma" panose="020B0604030504040204" pitchFamily="34" charset="0"/>
            </a:endParaRPr>
          </a:p>
        </p:txBody>
      </p:sp>
      <p:sp>
        <p:nvSpPr>
          <p:cNvPr id="15" name="AutoShape 9"/>
          <p:cNvSpPr>
            <a:spLocks/>
          </p:cNvSpPr>
          <p:nvPr/>
        </p:nvSpPr>
        <p:spPr bwMode="auto">
          <a:xfrm>
            <a:off x="6595082" y="4234960"/>
            <a:ext cx="971190" cy="461665"/>
          </a:xfrm>
          <a:prstGeom prst="callout2">
            <a:avLst>
              <a:gd name="adj1" fmla="val 13891"/>
              <a:gd name="adj2" fmla="val 50485"/>
              <a:gd name="adj3" fmla="val -37527"/>
              <a:gd name="adj4" fmla="val 57816"/>
              <a:gd name="adj5" fmla="val -96775"/>
              <a:gd name="adj6" fmla="val 6727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ja-JP" sz="12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Disposable gloves</a:t>
            </a:r>
            <a:endParaRPr lang="ja-JP" altLang="en-US" sz="1200" dirty="0">
              <a:solidFill>
                <a:srgbClr val="333333"/>
              </a:solidFill>
              <a:latin typeface="Tahoma" panose="020B0604030504040204" pitchFamily="34" charset="0"/>
              <a:ea typeface="MS UI Gothic" pitchFamily="50" charset="-128"/>
              <a:cs typeface="Tahoma" panose="020B0604030504040204" pitchFamily="34" charset="0"/>
            </a:endParaRPr>
          </a:p>
        </p:txBody>
      </p:sp>
      <p:sp>
        <p:nvSpPr>
          <p:cNvPr id="16" name="AutoShape 10"/>
          <p:cNvSpPr>
            <a:spLocks/>
          </p:cNvSpPr>
          <p:nvPr/>
        </p:nvSpPr>
        <p:spPr bwMode="auto">
          <a:xfrm>
            <a:off x="6752258" y="-62862"/>
            <a:ext cx="780814" cy="461665"/>
          </a:xfrm>
          <a:prstGeom prst="callout2">
            <a:avLst>
              <a:gd name="adj1" fmla="val 40222"/>
              <a:gd name="adj2" fmla="val 110148"/>
              <a:gd name="adj3" fmla="val 40222"/>
              <a:gd name="adj4" fmla="val 155815"/>
              <a:gd name="adj5" fmla="val 74964"/>
              <a:gd name="adj6" fmla="val 18638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8000" rIns="18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ja-JP" sz="12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Disposable cap</a:t>
            </a:r>
            <a:endParaRPr lang="ja-JP" altLang="en-US" sz="1200" dirty="0">
              <a:solidFill>
                <a:srgbClr val="333333"/>
              </a:solidFill>
              <a:latin typeface="Tahoma" panose="020B0604030504040204" pitchFamily="34" charset="0"/>
              <a:ea typeface="MS UI Gothic" pitchFamily="50" charset="-128"/>
              <a:cs typeface="Tahoma" panose="020B0604030504040204" pitchFamily="34" charset="0"/>
            </a:endParaRPr>
          </a:p>
        </p:txBody>
      </p:sp>
      <p:sp>
        <p:nvSpPr>
          <p:cNvPr id="17" name="AutoShape 11"/>
          <p:cNvSpPr>
            <a:spLocks/>
          </p:cNvSpPr>
          <p:nvPr/>
        </p:nvSpPr>
        <p:spPr bwMode="auto">
          <a:xfrm>
            <a:off x="6685640" y="763425"/>
            <a:ext cx="975555" cy="266143"/>
          </a:xfrm>
          <a:prstGeom prst="callout2">
            <a:avLst>
              <a:gd name="adj1" fmla="val 40222"/>
              <a:gd name="adj2" fmla="val 107514"/>
              <a:gd name="adj3" fmla="val 40222"/>
              <a:gd name="adj4" fmla="val 128796"/>
              <a:gd name="adj5" fmla="val 50278"/>
              <a:gd name="adj6" fmla="val 15007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ja-JP" sz="12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Surgical mask</a:t>
            </a:r>
            <a:endParaRPr lang="ja-JP" altLang="en-US" sz="1200" dirty="0">
              <a:solidFill>
                <a:srgbClr val="333333"/>
              </a:solidFill>
              <a:latin typeface="Tahoma" panose="020B0604030504040204" pitchFamily="34" charset="0"/>
              <a:ea typeface="MS UI Gothic" pitchFamily="50" charset="-128"/>
              <a:cs typeface="Tahoma" panose="020B0604030504040204" pitchFamily="34" charset="0"/>
            </a:endParaRPr>
          </a:p>
        </p:txBody>
      </p:sp>
      <p:sp>
        <p:nvSpPr>
          <p:cNvPr id="18" name="AutoShape 73"/>
          <p:cNvSpPr>
            <a:spLocks/>
          </p:cNvSpPr>
          <p:nvPr/>
        </p:nvSpPr>
        <p:spPr bwMode="auto">
          <a:xfrm>
            <a:off x="6885755" y="398803"/>
            <a:ext cx="647317" cy="273026"/>
          </a:xfrm>
          <a:prstGeom prst="callout2">
            <a:avLst>
              <a:gd name="adj1" fmla="val 40222"/>
              <a:gd name="adj2" fmla="val 111319"/>
              <a:gd name="adj3" fmla="val 40222"/>
              <a:gd name="adj4" fmla="val 147880"/>
              <a:gd name="adj5" fmla="val 74861"/>
              <a:gd name="adj6" fmla="val 18443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ja-JP" sz="12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Goggle</a:t>
            </a:r>
            <a:endParaRPr lang="ja-JP" altLang="en-US" sz="1200" dirty="0">
              <a:solidFill>
                <a:srgbClr val="333333"/>
              </a:solidFill>
              <a:latin typeface="Tahoma" panose="020B0604030504040204" pitchFamily="34" charset="0"/>
              <a:ea typeface="MS UI Gothic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351195" y="5210036"/>
            <a:ext cx="238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BPI KIT-N</a:t>
            </a:r>
            <a:r>
              <a:rPr kumimoji="1" lang="en-US" altLang="ja-JP" sz="2000" dirty="0"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1" lang="en-US" altLang="ja-JP" sz="2000" b="1" dirty="0">
              <a:latin typeface="Bookman Old Style" panose="02050604050505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AEC530-8032-773D-44FE-431024F041BA}"/>
              </a:ext>
            </a:extLst>
          </p:cNvPr>
          <p:cNvSpPr txBox="1"/>
          <p:nvPr/>
        </p:nvSpPr>
        <p:spPr>
          <a:xfrm>
            <a:off x="5134654" y="5193196"/>
            <a:ext cx="2230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BPI LITE-N</a:t>
            </a:r>
            <a:endParaRPr kumimoji="1" lang="en-US" altLang="ja-JP" sz="2000" dirty="0">
              <a:latin typeface="Bookman Old Style" panose="02050604050505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F34B4F-9E6B-28AF-D492-1FD451BD8BE1}"/>
              </a:ext>
            </a:extLst>
          </p:cNvPr>
          <p:cNvSpPr txBox="1"/>
          <p:nvPr/>
        </p:nvSpPr>
        <p:spPr>
          <a:xfrm>
            <a:off x="3440832" y="1721643"/>
            <a:ext cx="3016012" cy="1815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srgbClr val="EF2515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PPE Material is cleared the test of Virus and Blood test</a:t>
            </a:r>
          </a:p>
          <a:p>
            <a:endParaRPr lang="en-US" altLang="ja-JP" sz="1800" dirty="0">
              <a:solidFill>
                <a:srgbClr val="EF2515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eaLnBrk="1" hangingPunct="1">
              <a:lnSpc>
                <a:spcPct val="125000"/>
              </a:lnSpc>
            </a:pPr>
            <a:r>
              <a:rPr lang="en-US" altLang="ja-JP" sz="1600" dirty="0">
                <a:latin typeface="Microsoft Sans Serif" panose="020B0604020202020204" pitchFamily="34" charset="0"/>
                <a:ea typeface="MS UI Gothic" panose="020B0600070205080204" pitchFamily="50" charset="-128"/>
              </a:rPr>
              <a:t>ASTM1670/JIS T8122 6.3.2.1 for blood resistance test</a:t>
            </a:r>
          </a:p>
          <a:p>
            <a:pPr eaLnBrk="1" hangingPunct="1">
              <a:lnSpc>
                <a:spcPct val="125000"/>
              </a:lnSpc>
            </a:pPr>
            <a:r>
              <a:rPr lang="en-US" altLang="ja-JP" sz="1600" dirty="0">
                <a:latin typeface="Microsoft Sans Serif" panose="020B0604020202020204" pitchFamily="34" charset="0"/>
                <a:ea typeface="MS UI Gothic" panose="020B0600070205080204" pitchFamily="50" charset="-128"/>
              </a:rPr>
              <a:t>ASTM1671/JIS T8122 6.6.3</a:t>
            </a:r>
            <a:endParaRPr kumimoji="1" lang="en-US" altLang="ja-JP" sz="1600" dirty="0">
              <a:solidFill>
                <a:srgbClr val="EF2515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956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スライド番号プレースホルダ 8">
            <a:extLst>
              <a:ext uri="{FF2B5EF4-FFF2-40B4-BE49-F238E27FC236}">
                <a16:creationId xmlns:a16="http://schemas.microsoft.com/office/drawing/2014/main" id="{9C3DE717-74A3-00C6-C845-F37BF9252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2FC3BFF4-90B1-4DCA-80AB-C00724AC54EF}" type="slidenum">
              <a:rPr kumimoji="0" lang="en-US" altLang="ja-JP" sz="1400">
                <a:solidFill>
                  <a:schemeClr val="tx2"/>
                </a:solidFill>
                <a:latin typeface="Rockwell" panose="02060603020205020403" pitchFamily="18" charset="0"/>
              </a:rPr>
              <a:pPr eaLnBrk="1" hangingPunct="1"/>
              <a:t>14</a:t>
            </a:fld>
            <a:endParaRPr kumimoji="0" lang="en-US" altLang="ja-JP" sz="1400">
              <a:solidFill>
                <a:schemeClr val="tx2"/>
              </a:solidFill>
              <a:latin typeface="Rockwell" panose="02060603020205020403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DDAEB1D-B89D-D752-61F6-619CB77454A9}"/>
              </a:ext>
            </a:extLst>
          </p:cNvPr>
          <p:cNvSpPr txBox="1"/>
          <p:nvPr/>
        </p:nvSpPr>
        <p:spPr>
          <a:xfrm>
            <a:off x="5745088" y="1448780"/>
            <a:ext cx="3672408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ja-JP" sz="24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株式会社ノルメカエイシア</a:t>
            </a:r>
            <a:endParaRPr lang="en-US" altLang="ja-JP" sz="2400" kern="100" dirty="0">
              <a:solidFill>
                <a:srgbClr val="00206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Courier New" panose="02070309020205020404" pitchFamily="49" charset="0"/>
            </a:endParaRPr>
          </a:p>
          <a:p>
            <a:pPr algn="l"/>
            <a:endParaRPr lang="ja-JP" altLang="ja-JP" sz="1800" dirty="0">
              <a:solidFill>
                <a:srgbClr val="00206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  <a:p>
            <a:pPr algn="l"/>
            <a:r>
              <a:rPr lang="ja-JP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■本社</a:t>
            </a:r>
            <a:endParaRPr lang="ja-JP" altLang="ja-JP" sz="1800" dirty="0">
              <a:solidFill>
                <a:srgbClr val="00206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  <a:p>
            <a:pPr algn="l"/>
            <a:r>
              <a:rPr lang="ja-JP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〒</a:t>
            </a:r>
            <a:r>
              <a:rPr lang="en-US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343-0824</a:t>
            </a:r>
            <a:endParaRPr lang="ja-JP" altLang="ja-JP" sz="1800" dirty="0">
              <a:solidFill>
                <a:srgbClr val="00206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  <a:p>
            <a:pPr algn="l"/>
            <a:r>
              <a:rPr lang="ja-JP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埼玉県越谷市流通団地</a:t>
            </a:r>
            <a:r>
              <a:rPr lang="en-US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3-1-13</a:t>
            </a:r>
            <a:endParaRPr lang="ja-JP" altLang="ja-JP" sz="1800" dirty="0">
              <a:solidFill>
                <a:srgbClr val="00206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  <a:p>
            <a:pPr algn="l"/>
            <a:r>
              <a:rPr lang="en-US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TEL</a:t>
            </a:r>
            <a:r>
              <a:rPr lang="ja-JP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：</a:t>
            </a:r>
            <a:r>
              <a:rPr lang="en-US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048-967-5372 (</a:t>
            </a:r>
            <a:r>
              <a:rPr lang="ja-JP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代表</a:t>
            </a:r>
            <a:r>
              <a:rPr lang="en-US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)</a:t>
            </a:r>
            <a:endParaRPr lang="ja-JP" altLang="ja-JP" sz="1800" dirty="0">
              <a:solidFill>
                <a:srgbClr val="00206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  <a:p>
            <a:pPr algn="l"/>
            <a:r>
              <a:rPr lang="en-US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FAX</a:t>
            </a:r>
            <a:r>
              <a:rPr lang="ja-JP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：</a:t>
            </a:r>
            <a:r>
              <a:rPr lang="en-US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048-967-5378</a:t>
            </a:r>
            <a:endParaRPr lang="ja-JP" altLang="ja-JP" sz="1800" dirty="0">
              <a:solidFill>
                <a:srgbClr val="00206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  <a:p>
            <a:pPr algn="l"/>
            <a:r>
              <a:rPr lang="en-US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 </a:t>
            </a:r>
            <a:endParaRPr lang="ja-JP" altLang="ja-JP" sz="1800" dirty="0">
              <a:solidFill>
                <a:srgbClr val="00206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  <a:p>
            <a:pPr algn="l"/>
            <a:r>
              <a:rPr lang="ja-JP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■東京事務所</a:t>
            </a:r>
            <a:endParaRPr lang="ja-JP" altLang="ja-JP" sz="1800" dirty="0">
              <a:solidFill>
                <a:srgbClr val="00206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  <a:p>
            <a:pPr algn="l"/>
            <a:r>
              <a:rPr lang="ja-JP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〒</a:t>
            </a:r>
            <a:r>
              <a:rPr lang="en-US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111-0053</a:t>
            </a:r>
            <a:endParaRPr lang="ja-JP" altLang="ja-JP" sz="1800" dirty="0">
              <a:solidFill>
                <a:srgbClr val="00206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  <a:p>
            <a:pPr algn="l"/>
            <a:r>
              <a:rPr lang="ja-JP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台東区浅草橋</a:t>
            </a:r>
            <a:r>
              <a:rPr lang="en-US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3-19-1</a:t>
            </a:r>
            <a:endParaRPr lang="ja-JP" altLang="ja-JP" sz="1800" dirty="0">
              <a:solidFill>
                <a:srgbClr val="00206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  <a:p>
            <a:pPr algn="l"/>
            <a:r>
              <a:rPr lang="ja-JP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岡田ビル</a:t>
            </a:r>
            <a:r>
              <a:rPr lang="en-US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2F</a:t>
            </a:r>
            <a:endParaRPr lang="ja-JP" altLang="ja-JP" sz="1800" dirty="0">
              <a:solidFill>
                <a:srgbClr val="00206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  <a:p>
            <a:pPr algn="l"/>
            <a:r>
              <a:rPr lang="en-US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TEL: 03-5687-3899</a:t>
            </a:r>
            <a:endParaRPr lang="ja-JP" altLang="ja-JP" sz="1800" dirty="0">
              <a:solidFill>
                <a:srgbClr val="00206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  <a:p>
            <a:pPr algn="l"/>
            <a:r>
              <a:rPr lang="en-US" altLang="ja-JP" sz="1800" kern="100" dirty="0">
                <a:solidFill>
                  <a:srgbClr val="00206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Courier New" panose="02070309020205020404" pitchFamily="49" charset="0"/>
              </a:rPr>
              <a:t>FAX: 03-5687-3911</a:t>
            </a:r>
            <a:endParaRPr lang="ja-JP" altLang="ja-JP" sz="1800" dirty="0">
              <a:solidFill>
                <a:srgbClr val="00206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  <a:p>
            <a:endParaRPr lang="ja-JP" altLang="ja-JP" sz="1400" kern="100" dirty="0">
              <a:solidFill>
                <a:srgbClr val="00206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Courier New" panose="02070309020205020404" pitchFamily="49" charset="0"/>
            </a:endParaRPr>
          </a:p>
        </p:txBody>
      </p:sp>
      <p:pic>
        <p:nvPicPr>
          <p:cNvPr id="2" name="Picture 8" descr="営業サイクル">
            <a:extLst>
              <a:ext uri="{FF2B5EF4-FFF2-40B4-BE49-F238E27FC236}">
                <a16:creationId xmlns:a16="http://schemas.microsoft.com/office/drawing/2014/main" id="{FC2D446E-1545-05F7-7EBC-19E314BE3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3" y="1286762"/>
            <a:ext cx="4490511" cy="428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D6CD730-C2A3-9E7A-E9AB-AC02A4592CE3}"/>
              </a:ext>
            </a:extLst>
          </p:cNvPr>
          <p:cNvSpPr txBox="1"/>
          <p:nvPr/>
        </p:nvSpPr>
        <p:spPr>
          <a:xfrm>
            <a:off x="2447532" y="5841268"/>
            <a:ext cx="49537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b="1" kern="100" dirty="0">
                <a:solidFill>
                  <a:srgbClr val="000066"/>
                </a:solidFill>
                <a:latin typeface="+mj-lt"/>
                <a:ea typeface="游ゴシック" panose="020B0400000000000000" pitchFamily="50" charset="-128"/>
                <a:cs typeface="Courier New" panose="02070309020205020404" pitchFamily="49" charset="0"/>
              </a:rPr>
              <a:t>https://</a:t>
            </a:r>
            <a:r>
              <a:rPr lang="en-US" altLang="ja-JP" sz="2000" b="1" kern="100" dirty="0">
                <a:solidFill>
                  <a:srgbClr val="000066"/>
                </a:solidFill>
                <a:effectLst/>
                <a:latin typeface="+mj-lt"/>
                <a:ea typeface="游ゴシック" panose="020B0400000000000000" pitchFamily="50" charset="-128"/>
                <a:cs typeface="Courier New" panose="02070309020205020404" pitchFamily="49" charset="0"/>
              </a:rPr>
              <a:t>www.normeca-asia.jp</a:t>
            </a:r>
            <a:endParaRPr lang="ja-JP" altLang="ja-JP" sz="2000" b="1" kern="100" dirty="0">
              <a:solidFill>
                <a:srgbClr val="000066"/>
              </a:solidFill>
              <a:effectLst/>
              <a:latin typeface="+mj-lt"/>
              <a:ea typeface="游ゴシック" panose="020B0400000000000000" pitchFamily="50" charset="-128"/>
              <a:cs typeface="Courier New" panose="02070309020205020404" pitchFamily="49" charset="0"/>
            </a:endParaRPr>
          </a:p>
        </p:txBody>
      </p:sp>
      <p:pic>
        <p:nvPicPr>
          <p:cNvPr id="14" name="図 13" descr="文字が書かれている&#10;&#10;低い精度で自動的に生成された説明">
            <a:extLst>
              <a:ext uri="{FF2B5EF4-FFF2-40B4-BE49-F238E27FC236}">
                <a16:creationId xmlns:a16="http://schemas.microsoft.com/office/drawing/2014/main" id="{C0061D9E-DF7A-7B4A-4162-7D311A7D1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44" y="102161"/>
            <a:ext cx="4561391" cy="102892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9" descr="営業サイクル">
            <a:extLst>
              <a:ext uri="{FF2B5EF4-FFF2-40B4-BE49-F238E27FC236}">
                <a16:creationId xmlns:a16="http://schemas.microsoft.com/office/drawing/2014/main" id="{1053178E-11F1-48CC-A3D7-630A4782F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1459712"/>
            <a:ext cx="4132886" cy="39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">
            <a:extLst>
              <a:ext uri="{FF2B5EF4-FFF2-40B4-BE49-F238E27FC236}">
                <a16:creationId xmlns:a16="http://schemas.microsoft.com/office/drawing/2014/main" id="{BE3E0952-F6AE-40FE-898C-4F28EB698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268760"/>
            <a:ext cx="4428492" cy="232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ノルメカエイシアは、</a:t>
            </a:r>
            <a: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1996</a:t>
            </a: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年創業、　日本で最初に災害・救急医療を提唱し、コンシキエンスマネージメントとリスクマネージメントとの</a:t>
            </a:r>
            <a: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本柱で災害時の死傷者０を目指している会社です。</a:t>
            </a:r>
            <a:endParaRPr lang="en-US" altLang="ja-JP" sz="20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Text Box 22">
            <a:extLst>
              <a:ext uri="{FF2B5EF4-FFF2-40B4-BE49-F238E27FC236}">
                <a16:creationId xmlns:a16="http://schemas.microsoft.com/office/drawing/2014/main" id="{0501CDFA-3EA8-1469-3C53-01F0EE664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004" y="3933056"/>
            <a:ext cx="442849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●高度管理医療機器等販売業貸与業</a:t>
            </a:r>
            <a:endParaRPr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just" eaLnBrk="1" hangingPunct="1">
              <a:spcBef>
                <a:spcPct val="50000"/>
              </a:spcBef>
              <a:buNone/>
            </a:pP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●第二種医療機器製造販売業</a:t>
            </a:r>
            <a:endParaRPr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●医療機器修理業</a:t>
            </a:r>
            <a:endParaRPr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just" eaLnBrk="1" hangingPunct="1">
              <a:spcBef>
                <a:spcPct val="50000"/>
              </a:spcBef>
              <a:buNone/>
            </a:pP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●医薬品販売業</a:t>
            </a:r>
            <a:endParaRPr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●毒物劇物一般販売業</a:t>
            </a:r>
            <a:endParaRPr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タイトル 6">
            <a:extLst>
              <a:ext uri="{FF2B5EF4-FFF2-40B4-BE49-F238E27FC236}">
                <a16:creationId xmlns:a16="http://schemas.microsoft.com/office/drawing/2014/main" id="{238DD474-D985-7557-A126-0322C3400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492" y="152636"/>
            <a:ext cx="8915400" cy="914400"/>
          </a:xfrm>
        </p:spPr>
        <p:txBody>
          <a:bodyPr/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日本で最初の災害・救急医療専門商社</a:t>
            </a:r>
          </a:p>
        </p:txBody>
      </p:sp>
    </p:spTree>
    <p:extLst>
      <p:ext uri="{BB962C8B-B14F-4D97-AF65-F5344CB8AC3E}">
        <p14:creationId xmlns:p14="http://schemas.microsoft.com/office/powerpoint/2010/main" val="2631217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スライド番号プレースホルダ 1">
            <a:extLst>
              <a:ext uri="{FF2B5EF4-FFF2-40B4-BE49-F238E27FC236}">
                <a16:creationId xmlns:a16="http://schemas.microsoft.com/office/drawing/2014/main" id="{C36DC157-5488-A8F2-30E7-A46B71FC9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17BF4458-945C-42B2-8FA6-0766C1774F81}" type="slidenum">
              <a:rPr kumimoji="0" lang="en-US" altLang="ja-JP" sz="1400">
                <a:solidFill>
                  <a:schemeClr val="tx2"/>
                </a:solidFill>
              </a:rPr>
              <a:pPr eaLnBrk="1" hangingPunct="1"/>
              <a:t>3</a:t>
            </a:fld>
            <a:endParaRPr kumimoji="0" lang="en-US" altLang="ja-JP" sz="1400">
              <a:solidFill>
                <a:schemeClr val="tx2"/>
              </a:solidFill>
            </a:endParaRPr>
          </a:p>
        </p:txBody>
      </p:sp>
      <p:pic>
        <p:nvPicPr>
          <p:cNvPr id="35844" name="Picture 3" descr="\\Normecasv\営業共有\◎東日本大震災_中間施設病院関連資料\東日本大震災_大槌病院_写真\写真_大槌・山田２\SANY0027.jpg">
            <a:extLst>
              <a:ext uri="{FF2B5EF4-FFF2-40B4-BE49-F238E27FC236}">
                <a16:creationId xmlns:a16="http://schemas.microsoft.com/office/drawing/2014/main" id="{3B4A615D-4495-7264-6336-7F0995403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44" y="1248722"/>
            <a:ext cx="6696732" cy="500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619C5568-4BDE-EE0A-1B4A-08DD8335FE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5300" y="500534"/>
            <a:ext cx="8915400" cy="55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2011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　東日本大震災で被災した岩手県立大槌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5647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1A1C5F-B3D9-488D-AE3D-6CDE34735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6457-4C7B-4983-9184-19F57DE2EA8E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8" name="コンテンツ プレースホルダ 5" descr="フラットパック１.jpg">
            <a:extLst>
              <a:ext uri="{FF2B5EF4-FFF2-40B4-BE49-F238E27FC236}">
                <a16:creationId xmlns:a16="http://schemas.microsoft.com/office/drawing/2014/main" id="{BF179F94-CBB8-4C3B-8F3D-76192022B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67150" y="1566492"/>
            <a:ext cx="2509701" cy="16974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 descr="C:\Documents and Settings\Administrator\デスクトップ\DISASTER\診療所の提案\flatpack_02.jpg">
            <a:extLst>
              <a:ext uri="{FF2B5EF4-FFF2-40B4-BE49-F238E27FC236}">
                <a16:creationId xmlns:a16="http://schemas.microsoft.com/office/drawing/2014/main" id="{E120A2F5-13DA-48A3-B50D-C4AE53F12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88" y="1549470"/>
            <a:ext cx="66484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A9E6FCB5-4286-AE1F-8178-8E06BC3AFE6D}"/>
              </a:ext>
            </a:extLst>
          </p:cNvPr>
          <p:cNvGrpSpPr/>
          <p:nvPr/>
        </p:nvGrpSpPr>
        <p:grpSpPr>
          <a:xfrm>
            <a:off x="439189" y="3878766"/>
            <a:ext cx="9237662" cy="1714500"/>
            <a:chOff x="583269" y="4043911"/>
            <a:chExt cx="8728079" cy="1549355"/>
          </a:xfrm>
        </p:grpSpPr>
        <p:pic>
          <p:nvPicPr>
            <p:cNvPr id="13" name="Picture 6" descr="\\Normecasv\営業共有\◎東日本大震災_中間施設病院関連資料\東日本大震災_大槌病院_写真\★写真_時系列_選別\DSCN0888.JPG">
              <a:extLst>
                <a:ext uri="{FF2B5EF4-FFF2-40B4-BE49-F238E27FC236}">
                  <a16:creationId xmlns:a16="http://schemas.microsoft.com/office/drawing/2014/main" id="{4DFC929D-EF44-4111-9C1E-5990DFE614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69" y="4044160"/>
              <a:ext cx="2065475" cy="1549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\\Normecasv\営業共有\◎東日本大震災_中間施設病院関連資料\東日本大震災_大槌病院_写真\★写真_時系列_選別\DSCN0879.JPG">
              <a:extLst>
                <a:ext uri="{FF2B5EF4-FFF2-40B4-BE49-F238E27FC236}">
                  <a16:creationId xmlns:a16="http://schemas.microsoft.com/office/drawing/2014/main" id="{8BECCBB8-48CD-4B6B-AAAD-98A50408EA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661" y="4044160"/>
              <a:ext cx="2066458" cy="1549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 descr="\\Normecasv\営業共有\◎東日本大震災_中間施設病院関連資料\東日本大震災_大槌病院_写真\★写真_時系列_選別\DSCN0858.JPG">
              <a:extLst>
                <a:ext uri="{FF2B5EF4-FFF2-40B4-BE49-F238E27FC236}">
                  <a16:creationId xmlns:a16="http://schemas.microsoft.com/office/drawing/2014/main" id="{5C3A9006-41D4-4916-97A6-85C8FEF12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1477" y="4043911"/>
              <a:ext cx="2065475" cy="1549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 descr="\\Normecasv\営業共有\◎東日本大震災_中間施設病院関連資料\東日本大震災_大槌病院_写真\★写真_時系列_選別\DSCN0891.JPG">
              <a:extLst>
                <a:ext uri="{FF2B5EF4-FFF2-40B4-BE49-F238E27FC236}">
                  <a16:creationId xmlns:a16="http://schemas.microsoft.com/office/drawing/2014/main" id="{BAE46359-798B-3014-E5F6-2934A4994C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256" y="4043911"/>
              <a:ext cx="2054092" cy="154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タイトル 2">
            <a:extLst>
              <a:ext uri="{FF2B5EF4-FFF2-40B4-BE49-F238E27FC236}">
                <a16:creationId xmlns:a16="http://schemas.microsoft.com/office/drawing/2014/main" id="{25EF06B9-10F6-EC6B-EACB-1697603EAD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5300" y="18544"/>
            <a:ext cx="8915400" cy="1106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2011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　東日本大震災で被災した岩手県立大槌</a:t>
            </a:r>
            <a:b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フラットパックコンテナ</a:t>
            </a: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―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を用いて仮設診療所を建設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8185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B01FBBC-9591-4F29-E1BF-D088E71F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575" y="6356350"/>
            <a:ext cx="488155" cy="365125"/>
          </a:xfrm>
        </p:spPr>
        <p:txBody>
          <a:bodyPr/>
          <a:lstStyle/>
          <a:p>
            <a:fld id="{4A6B00E2-BFC2-4A59-A6D6-0F89F849CDB4}" type="slidenum">
              <a:rPr lang="en-US" altLang="ja-JP" smtClean="0"/>
              <a:pPr/>
              <a:t>5</a:t>
            </a:fld>
            <a:endParaRPr lang="en-US" altLang="ja-JP"/>
          </a:p>
        </p:txBody>
      </p:sp>
      <p:pic>
        <p:nvPicPr>
          <p:cNvPr id="4" name="Picture 2" descr="C:\Documents and Settings\Administrator\My Documents\NormecaAsia\2010年仕事\2010.04.26 イラク向け英文カタログ\map_world.gif">
            <a:extLst>
              <a:ext uri="{FF2B5EF4-FFF2-40B4-BE49-F238E27FC236}">
                <a16:creationId xmlns:a16="http://schemas.microsoft.com/office/drawing/2014/main" id="{3B384211-0F31-A23A-CFFE-80525E952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030" t="3704" r="1858" b="3704"/>
          <a:stretch>
            <a:fillRect/>
          </a:stretch>
        </p:blipFill>
        <p:spPr bwMode="auto">
          <a:xfrm>
            <a:off x="808331" y="1230193"/>
            <a:ext cx="8190721" cy="4324084"/>
          </a:xfrm>
          <a:prstGeom prst="rect">
            <a:avLst/>
          </a:prstGeom>
          <a:noFill/>
        </p:spPr>
      </p:pic>
      <p:pic>
        <p:nvPicPr>
          <p:cNvPr id="5" name="Picture 3" descr="C:\Documents and Settings\Owner\デスクトップ\2010年仕事\NA.jpg">
            <a:extLst>
              <a:ext uri="{FF2B5EF4-FFF2-40B4-BE49-F238E27FC236}">
                <a16:creationId xmlns:a16="http://schemas.microsoft.com/office/drawing/2014/main" id="{19BB30A8-0449-1389-DA34-263BC48D3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9042" y="2958465"/>
            <a:ext cx="261486" cy="261486"/>
          </a:xfrm>
          <a:prstGeom prst="rect">
            <a:avLst/>
          </a:prstGeom>
          <a:noFill/>
        </p:spPr>
      </p:pic>
      <p:pic>
        <p:nvPicPr>
          <p:cNvPr id="6" name="Picture 3" descr="C:\Documents and Settings\Owner\デスクトップ\2010年仕事\NA.jpg">
            <a:extLst>
              <a:ext uri="{FF2B5EF4-FFF2-40B4-BE49-F238E27FC236}">
                <a16:creationId xmlns:a16="http://schemas.microsoft.com/office/drawing/2014/main" id="{96201A1A-78F5-6D5E-FBAA-FD4BCCCF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6597" y="2095009"/>
            <a:ext cx="261486" cy="261486"/>
          </a:xfrm>
          <a:prstGeom prst="rect">
            <a:avLst/>
          </a:prstGeom>
          <a:noFill/>
        </p:spPr>
      </p:pic>
      <p:sp>
        <p:nvSpPr>
          <p:cNvPr id="7" name="円/楕円 9">
            <a:extLst>
              <a:ext uri="{FF2B5EF4-FFF2-40B4-BE49-F238E27FC236}">
                <a16:creationId xmlns:a16="http://schemas.microsoft.com/office/drawing/2014/main" id="{C2514086-A405-12A5-8506-F57674971DE1}"/>
              </a:ext>
            </a:extLst>
          </p:cNvPr>
          <p:cNvSpPr>
            <a:spLocks noChangeAspect="1"/>
          </p:cNvSpPr>
          <p:nvPr/>
        </p:nvSpPr>
        <p:spPr>
          <a:xfrm>
            <a:off x="1532621" y="2848290"/>
            <a:ext cx="87162" cy="871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9">
            <a:extLst>
              <a:ext uri="{FF2B5EF4-FFF2-40B4-BE49-F238E27FC236}">
                <a16:creationId xmlns:a16="http://schemas.microsoft.com/office/drawing/2014/main" id="{57734F1C-576A-FD71-F5FE-FBA7BBD2BFBD}"/>
              </a:ext>
            </a:extLst>
          </p:cNvPr>
          <p:cNvSpPr>
            <a:spLocks noChangeAspect="1"/>
          </p:cNvSpPr>
          <p:nvPr/>
        </p:nvSpPr>
        <p:spPr>
          <a:xfrm>
            <a:off x="4037747" y="2977152"/>
            <a:ext cx="87162" cy="871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20">
            <a:extLst>
              <a:ext uri="{FF2B5EF4-FFF2-40B4-BE49-F238E27FC236}">
                <a16:creationId xmlns:a16="http://schemas.microsoft.com/office/drawing/2014/main" id="{F8138700-9464-3118-D312-8D5A2EC60F26}"/>
              </a:ext>
            </a:extLst>
          </p:cNvPr>
          <p:cNvSpPr>
            <a:spLocks noChangeAspect="1"/>
          </p:cNvSpPr>
          <p:nvPr/>
        </p:nvSpPr>
        <p:spPr>
          <a:xfrm>
            <a:off x="7797315" y="2596261"/>
            <a:ext cx="87162" cy="871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Picture 3" descr="C:\Documents and Settings\Owner\デスクトップ\2010年仕事\NA.jpg">
            <a:extLst>
              <a:ext uri="{FF2B5EF4-FFF2-40B4-BE49-F238E27FC236}">
                <a16:creationId xmlns:a16="http://schemas.microsoft.com/office/drawing/2014/main" id="{AA3303F7-860E-7E1C-3F05-AB90C1325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6572" y="5359111"/>
            <a:ext cx="261486" cy="261486"/>
          </a:xfrm>
          <a:prstGeom prst="rect">
            <a:avLst/>
          </a:prstGeom>
          <a:noFill/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8A4C774-FCE9-5B5E-BB01-DCE06A185CEE}"/>
              </a:ext>
            </a:extLst>
          </p:cNvPr>
          <p:cNvSpPr/>
          <p:nvPr/>
        </p:nvSpPr>
        <p:spPr>
          <a:xfrm>
            <a:off x="2900771" y="5358987"/>
            <a:ext cx="391861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>
                <a:solidFill>
                  <a:schemeClr val="tx2">
                    <a:lumMod val="75000"/>
                  </a:schemeClr>
                </a:solidFill>
              </a:rPr>
              <a:t>Normeca Asia (Japan), Normeca (Norway)</a:t>
            </a:r>
            <a:endParaRPr lang="ja-JP" altLang="en-US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48C81F2-01C5-6514-9858-4ACAA2941645}"/>
              </a:ext>
            </a:extLst>
          </p:cNvPr>
          <p:cNvSpPr/>
          <p:nvPr/>
        </p:nvSpPr>
        <p:spPr>
          <a:xfrm>
            <a:off x="1748644" y="107921"/>
            <a:ext cx="6463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ノルメカエイシアのパートナーズ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02FAD2D8-ADB8-983F-06DC-AF4D0D8E2E6B}"/>
              </a:ext>
            </a:extLst>
          </p:cNvPr>
          <p:cNvSpPr/>
          <p:nvPr/>
        </p:nvSpPr>
        <p:spPr>
          <a:xfrm>
            <a:off x="3728865" y="5647891"/>
            <a:ext cx="50045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>
                <a:solidFill>
                  <a:schemeClr val="tx2">
                    <a:lumMod val="75000"/>
                  </a:schemeClr>
                </a:solidFill>
              </a:rPr>
              <a:t>USA – 2020 (</a:t>
            </a:r>
            <a:r>
              <a:rPr lang="en-US" altLang="ja-JP" sz="1100" dirty="0" err="1">
                <a:solidFill>
                  <a:schemeClr val="tx2">
                    <a:lumMod val="75000"/>
                  </a:schemeClr>
                </a:solidFill>
              </a:rPr>
              <a:t>Washinton</a:t>
            </a:r>
            <a:r>
              <a:rPr lang="en-US" altLang="ja-JP" sz="1100" dirty="0">
                <a:solidFill>
                  <a:schemeClr val="tx2">
                    <a:lumMod val="75000"/>
                  </a:schemeClr>
                </a:solidFill>
              </a:rPr>
              <a:t> DC),  DQE (Indianapolis)</a:t>
            </a:r>
          </a:p>
          <a:p>
            <a:r>
              <a:rPr lang="en-US" altLang="ja-JP" sz="1100" dirty="0">
                <a:solidFill>
                  <a:schemeClr val="tx2">
                    <a:lumMod val="75000"/>
                  </a:schemeClr>
                </a:solidFill>
              </a:rPr>
              <a:t>ASIA – Korea, China, </a:t>
            </a:r>
          </a:p>
          <a:p>
            <a:r>
              <a:rPr lang="en-US" altLang="ja-JP" sz="1100" dirty="0">
                <a:solidFill>
                  <a:schemeClr val="tx2">
                    <a:lumMod val="75000"/>
                  </a:schemeClr>
                </a:solidFill>
              </a:rPr>
              <a:t>Europe – Utilis (France), Oscar </a:t>
            </a:r>
            <a:r>
              <a:rPr lang="en-US" altLang="ja-JP" sz="1100" dirty="0" err="1">
                <a:solidFill>
                  <a:schemeClr val="tx2">
                    <a:lumMod val="75000"/>
                  </a:schemeClr>
                </a:solidFill>
              </a:rPr>
              <a:t>Boscarol</a:t>
            </a:r>
            <a:r>
              <a:rPr lang="en-US" altLang="ja-JP" sz="1100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en-US" altLang="ja-JP" sz="1100" dirty="0" err="1">
                <a:solidFill>
                  <a:schemeClr val="tx2">
                    <a:lumMod val="75000"/>
                  </a:schemeClr>
                </a:solidFill>
              </a:rPr>
              <a:t>italy</a:t>
            </a:r>
            <a:r>
              <a:rPr lang="en-US" altLang="ja-JP" sz="1100" dirty="0">
                <a:solidFill>
                  <a:schemeClr val="tx2">
                    <a:lumMod val="75000"/>
                  </a:schemeClr>
                </a:solidFill>
              </a:rPr>
              <a:t>), KMC (Sweden),</a:t>
            </a:r>
          </a:p>
          <a:p>
            <a:r>
              <a:rPr lang="en-US" altLang="ja-JP" sz="1100" dirty="0">
                <a:solidFill>
                  <a:schemeClr val="tx2">
                    <a:lumMod val="75000"/>
                  </a:schemeClr>
                </a:solidFill>
              </a:rPr>
              <a:t>Africa- Republic of Liberia, Democratic Republic of Congo</a:t>
            </a:r>
            <a:endParaRPr lang="ja-JP" altLang="en-US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円/楕円 20">
            <a:extLst>
              <a:ext uri="{FF2B5EF4-FFF2-40B4-BE49-F238E27FC236}">
                <a16:creationId xmlns:a16="http://schemas.microsoft.com/office/drawing/2014/main" id="{23F44800-9B1A-BF95-0ADA-B7AEB6A00A94}"/>
              </a:ext>
            </a:extLst>
          </p:cNvPr>
          <p:cNvSpPr>
            <a:spLocks noChangeAspect="1"/>
          </p:cNvSpPr>
          <p:nvPr/>
        </p:nvSpPr>
        <p:spPr>
          <a:xfrm>
            <a:off x="7386118" y="2632266"/>
            <a:ext cx="87162" cy="871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1E409EF-E6C3-0703-4F4E-1C65FFB54E05}"/>
              </a:ext>
            </a:extLst>
          </p:cNvPr>
          <p:cNvSpPr/>
          <p:nvPr/>
        </p:nvSpPr>
        <p:spPr>
          <a:xfrm>
            <a:off x="8386729" y="3100226"/>
            <a:ext cx="1419148" cy="10604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DQE</a:t>
            </a:r>
          </a:p>
          <a:p>
            <a:pPr algn="ctr"/>
            <a:r>
              <a:rPr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r>
              <a:rPr lang="en-US" altLang="ja-JP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Indianapolis</a:t>
            </a:r>
            <a:endParaRPr kumimoji="1" lang="ja-JP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D17F7EE-9EE1-6296-027F-19FAA138A723}"/>
              </a:ext>
            </a:extLst>
          </p:cNvPr>
          <p:cNvSpPr/>
          <p:nvPr/>
        </p:nvSpPr>
        <p:spPr>
          <a:xfrm>
            <a:off x="8386729" y="1568347"/>
            <a:ext cx="1419148" cy="101379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20/20</a:t>
            </a:r>
          </a:p>
          <a:p>
            <a:pPr algn="ctr"/>
            <a:r>
              <a:rPr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r>
              <a:rPr lang="en-US" altLang="ja-JP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800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Maryland</a:t>
            </a:r>
            <a:endParaRPr kumimoji="1" lang="ja-JP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3810FF10-A026-B794-132C-834814923CEE}"/>
              </a:ext>
            </a:extLst>
          </p:cNvPr>
          <p:cNvCxnSpPr>
            <a:cxnSpLocks/>
            <a:stCxn id="26" idx="4"/>
          </p:cNvCxnSpPr>
          <p:nvPr/>
        </p:nvCxnSpPr>
        <p:spPr>
          <a:xfrm>
            <a:off x="7429699" y="2719428"/>
            <a:ext cx="878305" cy="409511"/>
          </a:xfrm>
          <a:prstGeom prst="line">
            <a:avLst/>
          </a:prstGeom>
          <a:ln>
            <a:solidFill>
              <a:srgbClr val="EF2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31772047-557B-4090-5029-B59986B047E3}"/>
              </a:ext>
            </a:extLst>
          </p:cNvPr>
          <p:cNvCxnSpPr>
            <a:cxnSpLocks/>
            <a:stCxn id="18" idx="6"/>
            <a:endCxn id="28" idx="1"/>
          </p:cNvCxnSpPr>
          <p:nvPr/>
        </p:nvCxnSpPr>
        <p:spPr>
          <a:xfrm flipV="1">
            <a:off x="7884477" y="2075246"/>
            <a:ext cx="502252" cy="564596"/>
          </a:xfrm>
          <a:prstGeom prst="line">
            <a:avLst/>
          </a:prstGeom>
          <a:ln>
            <a:solidFill>
              <a:srgbClr val="EF2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円/楕円 9">
            <a:extLst>
              <a:ext uri="{FF2B5EF4-FFF2-40B4-BE49-F238E27FC236}">
                <a16:creationId xmlns:a16="http://schemas.microsoft.com/office/drawing/2014/main" id="{5EF483AC-A185-BEA2-0321-345302E3F629}"/>
              </a:ext>
            </a:extLst>
          </p:cNvPr>
          <p:cNvSpPr>
            <a:spLocks noChangeAspect="1"/>
          </p:cNvSpPr>
          <p:nvPr/>
        </p:nvSpPr>
        <p:spPr>
          <a:xfrm>
            <a:off x="1193430" y="2812286"/>
            <a:ext cx="87162" cy="871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9">
            <a:extLst>
              <a:ext uri="{FF2B5EF4-FFF2-40B4-BE49-F238E27FC236}">
                <a16:creationId xmlns:a16="http://schemas.microsoft.com/office/drawing/2014/main" id="{A3B24E19-29DC-61C2-B306-39BF46FC597C}"/>
              </a:ext>
            </a:extLst>
          </p:cNvPr>
          <p:cNvSpPr>
            <a:spLocks noChangeAspect="1"/>
          </p:cNvSpPr>
          <p:nvPr/>
        </p:nvSpPr>
        <p:spPr>
          <a:xfrm>
            <a:off x="1604628" y="2293076"/>
            <a:ext cx="87162" cy="871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19">
            <a:extLst>
              <a:ext uri="{FF2B5EF4-FFF2-40B4-BE49-F238E27FC236}">
                <a16:creationId xmlns:a16="http://schemas.microsoft.com/office/drawing/2014/main" id="{B43D7482-2F5C-3204-72C1-A35E69FF73A1}"/>
              </a:ext>
            </a:extLst>
          </p:cNvPr>
          <p:cNvSpPr>
            <a:spLocks noChangeAspect="1"/>
          </p:cNvSpPr>
          <p:nvPr/>
        </p:nvSpPr>
        <p:spPr>
          <a:xfrm>
            <a:off x="3728864" y="3085358"/>
            <a:ext cx="87162" cy="871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30609AB2-C907-A211-205E-16A6EDEF8CBA}"/>
              </a:ext>
            </a:extLst>
          </p:cNvPr>
          <p:cNvSpPr/>
          <p:nvPr/>
        </p:nvSpPr>
        <p:spPr>
          <a:xfrm>
            <a:off x="1521021" y="760058"/>
            <a:ext cx="1631777" cy="8668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KMC</a:t>
            </a:r>
          </a:p>
          <a:p>
            <a:pPr algn="ctr"/>
            <a:r>
              <a:rPr kumimoji="1" lang="en-US" altLang="ja-JP" sz="12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Emergo-Train System</a:t>
            </a:r>
          </a:p>
          <a:p>
            <a:pPr algn="ctr"/>
            <a:r>
              <a:rPr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Sweden</a:t>
            </a:r>
            <a:endParaRPr kumimoji="1" lang="ja-JP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F39D4F67-AC6D-3D69-D76B-4E36B0913079}"/>
              </a:ext>
            </a:extLst>
          </p:cNvPr>
          <p:cNvSpPr/>
          <p:nvPr/>
        </p:nvSpPr>
        <p:spPr>
          <a:xfrm>
            <a:off x="64168" y="2918843"/>
            <a:ext cx="1013962" cy="77921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UTILIS</a:t>
            </a:r>
          </a:p>
          <a:p>
            <a:pPr algn="ctr"/>
            <a:r>
              <a:rPr kumimoji="1"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France</a:t>
            </a:r>
            <a:endParaRPr kumimoji="1" lang="ja-JP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470B42BA-D387-528D-C4A1-45B76BF30364}"/>
              </a:ext>
            </a:extLst>
          </p:cNvPr>
          <p:cNvSpPr/>
          <p:nvPr/>
        </p:nvSpPr>
        <p:spPr>
          <a:xfrm>
            <a:off x="51982" y="1613606"/>
            <a:ext cx="1068576" cy="11178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Oscar </a:t>
            </a:r>
            <a:r>
              <a:rPr lang="en-US" altLang="ja-JP" sz="1600" dirty="0" err="1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Boscarol</a:t>
            </a:r>
            <a:endParaRPr lang="en-US" altLang="ja-JP" sz="1600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kumimoji="1"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r>
              <a:rPr kumimoji="1" lang="en-US" altLang="ja-JP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1" lang="ja-JP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73E84BC6-BA9D-1F34-ED05-BE8E520D9D1D}"/>
              </a:ext>
            </a:extLst>
          </p:cNvPr>
          <p:cNvCxnSpPr>
            <a:cxnSpLocks/>
          </p:cNvCxnSpPr>
          <p:nvPr/>
        </p:nvCxnSpPr>
        <p:spPr>
          <a:xfrm flipH="1">
            <a:off x="1676636" y="1626957"/>
            <a:ext cx="576064" cy="681197"/>
          </a:xfrm>
          <a:prstGeom prst="line">
            <a:avLst/>
          </a:prstGeom>
          <a:ln>
            <a:solidFill>
              <a:srgbClr val="EF2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E2D6C3B-B5BF-5AE0-299E-09A8C0D0C255}"/>
              </a:ext>
            </a:extLst>
          </p:cNvPr>
          <p:cNvCxnSpPr>
            <a:cxnSpLocks/>
            <a:stCxn id="39" idx="2"/>
            <a:endCxn id="7" idx="1"/>
          </p:cNvCxnSpPr>
          <p:nvPr/>
        </p:nvCxnSpPr>
        <p:spPr>
          <a:xfrm>
            <a:off x="586270" y="2731437"/>
            <a:ext cx="959116" cy="129618"/>
          </a:xfrm>
          <a:prstGeom prst="line">
            <a:avLst/>
          </a:prstGeom>
          <a:ln>
            <a:solidFill>
              <a:srgbClr val="EF2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725BFD6C-4A08-6007-660F-8ECB5F6F85C3}"/>
              </a:ext>
            </a:extLst>
          </p:cNvPr>
          <p:cNvCxnSpPr>
            <a:cxnSpLocks/>
            <a:stCxn id="34" idx="7"/>
            <a:endCxn id="38" idx="3"/>
          </p:cNvCxnSpPr>
          <p:nvPr/>
        </p:nvCxnSpPr>
        <p:spPr>
          <a:xfrm flipH="1">
            <a:off x="1078130" y="2825051"/>
            <a:ext cx="189697" cy="483399"/>
          </a:xfrm>
          <a:prstGeom prst="line">
            <a:avLst/>
          </a:prstGeom>
          <a:ln>
            <a:solidFill>
              <a:srgbClr val="EF2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円/楕円 19">
            <a:extLst>
              <a:ext uri="{FF2B5EF4-FFF2-40B4-BE49-F238E27FC236}">
                <a16:creationId xmlns:a16="http://schemas.microsoft.com/office/drawing/2014/main" id="{B046E697-4853-A1B9-A8E4-82FA3796D903}"/>
              </a:ext>
            </a:extLst>
          </p:cNvPr>
          <p:cNvSpPr>
            <a:spLocks noChangeAspect="1"/>
          </p:cNvSpPr>
          <p:nvPr/>
        </p:nvSpPr>
        <p:spPr>
          <a:xfrm>
            <a:off x="1805498" y="4417312"/>
            <a:ext cx="87162" cy="87162"/>
          </a:xfrm>
          <a:prstGeom prst="ellipse">
            <a:avLst/>
          </a:prstGeom>
          <a:solidFill>
            <a:srgbClr val="33CCFF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F5AE4D1A-19AA-D1F6-DF7B-C1C262054D38}"/>
              </a:ext>
            </a:extLst>
          </p:cNvPr>
          <p:cNvSpPr/>
          <p:nvPr/>
        </p:nvSpPr>
        <p:spPr>
          <a:xfrm>
            <a:off x="3592634" y="914733"/>
            <a:ext cx="2101093" cy="75340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hina</a:t>
            </a:r>
            <a:r>
              <a:rPr lang="en-US" altLang="ja-JP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Beigin</a:t>
            </a:r>
            <a:r>
              <a:rPr lang="en-US" altLang="ja-JP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/Shanghai/Wuxi</a:t>
            </a:r>
            <a:endParaRPr kumimoji="1" lang="ja-JP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BCB02682-94EA-D4F3-9BC5-FCB33E957B79}"/>
              </a:ext>
            </a:extLst>
          </p:cNvPr>
          <p:cNvCxnSpPr>
            <a:cxnSpLocks/>
            <a:stCxn id="46" idx="2"/>
            <a:endCxn id="36" idx="7"/>
          </p:cNvCxnSpPr>
          <p:nvPr/>
        </p:nvCxnSpPr>
        <p:spPr>
          <a:xfrm flipH="1">
            <a:off x="3803261" y="1668141"/>
            <a:ext cx="839920" cy="1429982"/>
          </a:xfrm>
          <a:prstGeom prst="line">
            <a:avLst/>
          </a:prstGeom>
          <a:ln>
            <a:solidFill>
              <a:srgbClr val="EF2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円/楕円 19">
            <a:extLst>
              <a:ext uri="{FF2B5EF4-FFF2-40B4-BE49-F238E27FC236}">
                <a16:creationId xmlns:a16="http://schemas.microsoft.com/office/drawing/2014/main" id="{C2E886AD-8E83-23B2-8F20-EE42D762A65C}"/>
              </a:ext>
            </a:extLst>
          </p:cNvPr>
          <p:cNvSpPr>
            <a:spLocks noChangeAspect="1"/>
          </p:cNvSpPr>
          <p:nvPr/>
        </p:nvSpPr>
        <p:spPr>
          <a:xfrm>
            <a:off x="1064568" y="3805244"/>
            <a:ext cx="87162" cy="87162"/>
          </a:xfrm>
          <a:prstGeom prst="ellipse">
            <a:avLst/>
          </a:prstGeom>
          <a:solidFill>
            <a:srgbClr val="33CCFF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28476A33-E1DC-F105-B02A-2F7917E41E20}"/>
              </a:ext>
            </a:extLst>
          </p:cNvPr>
          <p:cNvSpPr/>
          <p:nvPr/>
        </p:nvSpPr>
        <p:spPr>
          <a:xfrm>
            <a:off x="72751" y="4094015"/>
            <a:ext cx="1243846" cy="719154"/>
          </a:xfrm>
          <a:prstGeom prst="rect">
            <a:avLst/>
          </a:prstGeom>
          <a:solidFill>
            <a:schemeClr val="bg1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Republic of Liberia</a:t>
            </a:r>
            <a:endParaRPr kumimoji="1" lang="ja-JP" alt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94C990F5-3C9D-E736-0416-AE4938CA7D88}"/>
              </a:ext>
            </a:extLst>
          </p:cNvPr>
          <p:cNvCxnSpPr>
            <a:cxnSpLocks/>
            <a:stCxn id="48" idx="3"/>
            <a:endCxn id="49" idx="0"/>
          </p:cNvCxnSpPr>
          <p:nvPr/>
        </p:nvCxnSpPr>
        <p:spPr>
          <a:xfrm flipH="1">
            <a:off x="694674" y="3879641"/>
            <a:ext cx="382659" cy="214374"/>
          </a:xfrm>
          <a:prstGeom prst="line">
            <a:avLst/>
          </a:prstGeom>
          <a:ln>
            <a:solidFill>
              <a:srgbClr val="33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B113E836-3957-3B96-F36D-E0AF36F76F10}"/>
              </a:ext>
            </a:extLst>
          </p:cNvPr>
          <p:cNvCxnSpPr>
            <a:cxnSpLocks/>
            <a:stCxn id="45" idx="4"/>
            <a:endCxn id="53" idx="0"/>
          </p:cNvCxnSpPr>
          <p:nvPr/>
        </p:nvCxnSpPr>
        <p:spPr>
          <a:xfrm flipH="1">
            <a:off x="844786" y="4504474"/>
            <a:ext cx="1004293" cy="753565"/>
          </a:xfrm>
          <a:prstGeom prst="line">
            <a:avLst/>
          </a:prstGeom>
          <a:ln>
            <a:solidFill>
              <a:srgbClr val="33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DE5D8A67-6918-46E6-5034-4B7046FAFC2B}"/>
              </a:ext>
            </a:extLst>
          </p:cNvPr>
          <p:cNvSpPr/>
          <p:nvPr/>
        </p:nvSpPr>
        <p:spPr>
          <a:xfrm>
            <a:off x="73382" y="5258039"/>
            <a:ext cx="1542808" cy="1089692"/>
          </a:xfrm>
          <a:prstGeom prst="rect">
            <a:avLst/>
          </a:prstGeom>
          <a:solidFill>
            <a:schemeClr val="bg1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Democratic Republic of Congo</a:t>
            </a:r>
            <a:endParaRPr kumimoji="1" lang="ja-JP" alt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62200A39-CF5D-197A-A531-9623A7085C36}"/>
              </a:ext>
            </a:extLst>
          </p:cNvPr>
          <p:cNvSpPr/>
          <p:nvPr/>
        </p:nvSpPr>
        <p:spPr>
          <a:xfrm>
            <a:off x="4463077" y="3271241"/>
            <a:ext cx="1068576" cy="63645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South Korea</a:t>
            </a:r>
            <a:endParaRPr kumimoji="1" lang="ja-JP" alt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CAB7FBAF-D679-8DE7-B83E-9A94858C56CB}"/>
              </a:ext>
            </a:extLst>
          </p:cNvPr>
          <p:cNvCxnSpPr>
            <a:cxnSpLocks/>
            <a:endCxn id="55" idx="1"/>
          </p:cNvCxnSpPr>
          <p:nvPr/>
        </p:nvCxnSpPr>
        <p:spPr>
          <a:xfrm>
            <a:off x="4039237" y="2990881"/>
            <a:ext cx="423840" cy="59858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円/楕円 9">
            <a:extLst>
              <a:ext uri="{FF2B5EF4-FFF2-40B4-BE49-F238E27FC236}">
                <a16:creationId xmlns:a16="http://schemas.microsoft.com/office/drawing/2014/main" id="{E5F90325-8A61-EBB3-8798-CC22132DA54B}"/>
              </a:ext>
            </a:extLst>
          </p:cNvPr>
          <p:cNvSpPr>
            <a:spLocks/>
          </p:cNvSpPr>
          <p:nvPr/>
        </p:nvSpPr>
        <p:spPr>
          <a:xfrm>
            <a:off x="2612740" y="5713456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61" name="円/楕円 19">
            <a:extLst>
              <a:ext uri="{FF2B5EF4-FFF2-40B4-BE49-F238E27FC236}">
                <a16:creationId xmlns:a16="http://schemas.microsoft.com/office/drawing/2014/main" id="{3E5FB796-62D7-E900-47DB-BC75D7CF4235}"/>
              </a:ext>
            </a:extLst>
          </p:cNvPr>
          <p:cNvSpPr>
            <a:spLocks/>
          </p:cNvSpPr>
          <p:nvPr/>
        </p:nvSpPr>
        <p:spPr>
          <a:xfrm>
            <a:off x="2612740" y="5965484"/>
            <a:ext cx="108000" cy="108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37C98224-3A67-76C8-C6D1-A7439DC73151}"/>
              </a:ext>
            </a:extLst>
          </p:cNvPr>
          <p:cNvSpPr/>
          <p:nvPr/>
        </p:nvSpPr>
        <p:spPr>
          <a:xfrm>
            <a:off x="2809606" y="5647020"/>
            <a:ext cx="57077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>
                <a:solidFill>
                  <a:schemeClr val="tx2">
                    <a:lumMod val="75000"/>
                  </a:schemeClr>
                </a:solidFill>
              </a:rPr>
              <a:t>Import from</a:t>
            </a:r>
            <a:endParaRPr lang="ja-JP" altLang="en-US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F727CF46-C8A3-48C0-23EA-43FE06367CB6}"/>
              </a:ext>
            </a:extLst>
          </p:cNvPr>
          <p:cNvSpPr/>
          <p:nvPr/>
        </p:nvSpPr>
        <p:spPr>
          <a:xfrm>
            <a:off x="2792760" y="5872626"/>
            <a:ext cx="11810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>
                <a:solidFill>
                  <a:schemeClr val="tx2">
                    <a:lumMod val="75000"/>
                  </a:schemeClr>
                </a:solidFill>
              </a:rPr>
              <a:t>Export to</a:t>
            </a:r>
            <a:endParaRPr lang="ja-JP" altLang="en-US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4" name="円/楕円 19">
            <a:extLst>
              <a:ext uri="{FF2B5EF4-FFF2-40B4-BE49-F238E27FC236}">
                <a16:creationId xmlns:a16="http://schemas.microsoft.com/office/drawing/2014/main" id="{2F8A9510-222E-A7FD-AD28-5E7C2AFFE659}"/>
              </a:ext>
            </a:extLst>
          </p:cNvPr>
          <p:cNvSpPr>
            <a:spLocks/>
          </p:cNvSpPr>
          <p:nvPr/>
        </p:nvSpPr>
        <p:spPr>
          <a:xfrm>
            <a:off x="2612740" y="6217512"/>
            <a:ext cx="108000" cy="108000"/>
          </a:xfrm>
          <a:prstGeom prst="ellipse">
            <a:avLst/>
          </a:prstGeom>
          <a:solidFill>
            <a:srgbClr val="33CCFF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32C8269E-7AF8-87A0-F25B-27D4A5F46556}"/>
              </a:ext>
            </a:extLst>
          </p:cNvPr>
          <p:cNvSpPr/>
          <p:nvPr/>
        </p:nvSpPr>
        <p:spPr>
          <a:xfrm>
            <a:off x="2792761" y="6151076"/>
            <a:ext cx="11810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>
                <a:solidFill>
                  <a:schemeClr val="tx2">
                    <a:lumMod val="75000"/>
                  </a:schemeClr>
                </a:solidFill>
              </a:rPr>
              <a:t>ODA Project</a:t>
            </a:r>
            <a:endParaRPr lang="ja-JP" altLang="en-US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1C50E076-6EE2-9F61-BF09-F3EA6982E7B4}"/>
              </a:ext>
            </a:extLst>
          </p:cNvPr>
          <p:cNvSpPr/>
          <p:nvPr/>
        </p:nvSpPr>
        <p:spPr>
          <a:xfrm>
            <a:off x="2435950" y="4282638"/>
            <a:ext cx="1156684" cy="73785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UTILIS</a:t>
            </a:r>
          </a:p>
          <a:p>
            <a:pPr algn="ctr"/>
            <a:r>
              <a:rPr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Malaysia</a:t>
            </a:r>
            <a:endParaRPr kumimoji="1" lang="ja-JP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5620A813-3661-87E9-90F7-4711DC4DB572}"/>
              </a:ext>
            </a:extLst>
          </p:cNvPr>
          <p:cNvCxnSpPr>
            <a:cxnSpLocks/>
          </p:cNvCxnSpPr>
          <p:nvPr/>
        </p:nvCxnSpPr>
        <p:spPr>
          <a:xfrm flipH="1">
            <a:off x="3383300" y="3929005"/>
            <a:ext cx="191097" cy="353633"/>
          </a:xfrm>
          <a:prstGeom prst="line">
            <a:avLst/>
          </a:prstGeom>
          <a:ln>
            <a:solidFill>
              <a:srgbClr val="EF2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円/楕円 19">
            <a:extLst>
              <a:ext uri="{FF2B5EF4-FFF2-40B4-BE49-F238E27FC236}">
                <a16:creationId xmlns:a16="http://schemas.microsoft.com/office/drawing/2014/main" id="{7856F382-A5BC-4518-6C82-2FF96609D643}"/>
              </a:ext>
            </a:extLst>
          </p:cNvPr>
          <p:cNvSpPr>
            <a:spLocks noChangeAspect="1"/>
          </p:cNvSpPr>
          <p:nvPr/>
        </p:nvSpPr>
        <p:spPr>
          <a:xfrm>
            <a:off x="3512840" y="3913256"/>
            <a:ext cx="87162" cy="871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748DBBE-E0BC-0A3A-377E-98A1A3DA9E29}"/>
              </a:ext>
            </a:extLst>
          </p:cNvPr>
          <p:cNvSpPr/>
          <p:nvPr/>
        </p:nvSpPr>
        <p:spPr>
          <a:xfrm>
            <a:off x="51982" y="746129"/>
            <a:ext cx="1156684" cy="73785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Normeca</a:t>
            </a:r>
            <a:endParaRPr kumimoji="1" lang="en-US" altLang="ja-JP" sz="1600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kumimoji="1"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Norway</a:t>
            </a:r>
            <a:endParaRPr kumimoji="1" lang="ja-JP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71971B0-3FE3-D522-5F37-2D8254570B15}"/>
              </a:ext>
            </a:extLst>
          </p:cNvPr>
          <p:cNvCxnSpPr>
            <a:cxnSpLocks/>
          </p:cNvCxnSpPr>
          <p:nvPr/>
        </p:nvCxnSpPr>
        <p:spPr>
          <a:xfrm>
            <a:off x="1207720" y="1473830"/>
            <a:ext cx="178949" cy="650866"/>
          </a:xfrm>
          <a:prstGeom prst="line">
            <a:avLst/>
          </a:prstGeom>
          <a:ln>
            <a:solidFill>
              <a:srgbClr val="EF2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653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926F5E4-0DF8-DF5E-4903-52DDC1D1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32" y="1016732"/>
            <a:ext cx="8487935" cy="5266954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CFFEEE4-A320-549D-54BB-C159966B4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00E2-BFC2-4A59-A6D6-0F89F849CDB4}" type="slidenum">
              <a:rPr lang="en-US" altLang="ja-JP" smtClean="0"/>
              <a:pPr/>
              <a:t>6</a:t>
            </a:fld>
            <a:endParaRPr lang="en-US" altLang="ja-JP"/>
          </a:p>
        </p:txBody>
      </p:sp>
      <p:sp>
        <p:nvSpPr>
          <p:cNvPr id="5" name="タイトル 6">
            <a:extLst>
              <a:ext uri="{FF2B5EF4-FFF2-40B4-BE49-F238E27FC236}">
                <a16:creationId xmlns:a16="http://schemas.microsoft.com/office/drawing/2014/main" id="{F8426C15-FF0F-4784-5EFD-A7214A44E4C5}"/>
              </a:ext>
            </a:extLst>
          </p:cNvPr>
          <p:cNvSpPr txBox="1">
            <a:spLocks/>
          </p:cNvSpPr>
          <p:nvPr/>
        </p:nvSpPr>
        <p:spPr>
          <a:xfrm>
            <a:off x="380492" y="462372"/>
            <a:ext cx="8915400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Rockwell"/>
                <a:ea typeface="HGPｺﾞｼｯｸM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Rockwell"/>
                <a:ea typeface="HGPｺﾞｼｯｸM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Rockwell"/>
                <a:ea typeface="HGPｺﾞｼｯｸM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Rockwell"/>
                <a:ea typeface="HGPｺﾞｼｯｸM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Rockwell"/>
                <a:ea typeface="HGPｺﾞｼｯｸM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Rockwell"/>
                <a:ea typeface="HGPｺﾞｼｯｸM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Rockwell"/>
                <a:ea typeface="HGPｺﾞｼｯｸM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Rockwell"/>
                <a:ea typeface="HGPｺﾞｼｯｸM" pitchFamily="50" charset="-128"/>
              </a:defRPr>
            </a:lvl9pPr>
          </a:lstStyle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感染症対策用医療施設</a:t>
            </a:r>
          </a:p>
        </p:txBody>
      </p:sp>
    </p:spTree>
    <p:extLst>
      <p:ext uri="{BB962C8B-B14F-4D97-AF65-F5344CB8AC3E}">
        <p14:creationId xmlns:p14="http://schemas.microsoft.com/office/powerpoint/2010/main" val="1884284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CFFEEE4-A320-549D-54BB-C159966B4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00E2-BFC2-4A59-A6D6-0F89F849CDB4}" type="slidenum">
              <a:rPr lang="en-US" altLang="ja-JP" smtClean="0"/>
              <a:pPr/>
              <a:t>7</a:t>
            </a:fld>
            <a:endParaRPr lang="en-US" altLang="ja-JP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FFB7E6E-8814-271C-F618-C2510312C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760" y="1016000"/>
            <a:ext cx="7994676" cy="5223582"/>
          </a:xfrm>
          <a:prstGeom prst="rect">
            <a:avLst/>
          </a:prstGeom>
        </p:spPr>
      </p:pic>
      <p:sp>
        <p:nvSpPr>
          <p:cNvPr id="5" name="タイトル 6">
            <a:extLst>
              <a:ext uri="{FF2B5EF4-FFF2-40B4-BE49-F238E27FC236}">
                <a16:creationId xmlns:a16="http://schemas.microsoft.com/office/drawing/2014/main" id="{F8426C15-FF0F-4784-5EFD-A7214A44E4C5}"/>
              </a:ext>
            </a:extLst>
          </p:cNvPr>
          <p:cNvSpPr txBox="1">
            <a:spLocks/>
          </p:cNvSpPr>
          <p:nvPr/>
        </p:nvSpPr>
        <p:spPr>
          <a:xfrm>
            <a:off x="380492" y="462372"/>
            <a:ext cx="8915400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Rockwell"/>
                <a:ea typeface="HGPｺﾞｼｯｸM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Rockwell"/>
                <a:ea typeface="HGPｺﾞｼｯｸM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Rockwell"/>
                <a:ea typeface="HGPｺﾞｼｯｸM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Rockwell"/>
                <a:ea typeface="HGPｺﾞｼｯｸM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Rockwell"/>
                <a:ea typeface="HGPｺﾞｼｯｸM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Rockwell"/>
                <a:ea typeface="HGPｺﾞｼｯｸM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Rockwell"/>
                <a:ea typeface="HGPｺﾞｼｯｸM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Rockwell"/>
                <a:ea typeface="HGPｺﾞｼｯｸM" pitchFamily="50" charset="-128"/>
              </a:defRPr>
            </a:lvl9pPr>
          </a:lstStyle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移動式手術車両</a:t>
            </a:r>
          </a:p>
        </p:txBody>
      </p:sp>
    </p:spTree>
    <p:extLst>
      <p:ext uri="{BB962C8B-B14F-4D97-AF65-F5344CB8AC3E}">
        <p14:creationId xmlns:p14="http://schemas.microsoft.com/office/powerpoint/2010/main" val="2756584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6457-4C7B-4983-9184-19F57DE2EA8E}" type="slidenum">
              <a:rPr kumimoji="1" lang="ja-JP" altLang="en-US" smtClean="0"/>
              <a:t>8</a:t>
            </a:fld>
            <a:endParaRPr kumimoji="1" lang="ja-JP" alt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344488" y="1448780"/>
            <a:ext cx="3141603" cy="4692352"/>
            <a:chOff x="249297" y="1784648"/>
            <a:chExt cx="2099583" cy="3165013"/>
          </a:xfrm>
        </p:grpSpPr>
        <p:pic>
          <p:nvPicPr>
            <p:cNvPr id="5" name="Picture 12" descr="TM54-ca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9297" y="3872880"/>
              <a:ext cx="1864296" cy="942622"/>
            </a:xfrm>
            <a:prstGeom prst="rect">
              <a:avLst/>
            </a:prstGeom>
            <a:noFill/>
          </p:spPr>
        </p:pic>
        <p:pic>
          <p:nvPicPr>
            <p:cNvPr id="6" name="Picture 5" descr="C:\Documents and Settings\Administrator\My Documents\UTILIS JAPAN_Kyoko\Image\TM18（左向き）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425" y="1784648"/>
              <a:ext cx="1152128" cy="746417"/>
            </a:xfrm>
            <a:prstGeom prst="rect">
              <a:avLst/>
            </a:prstGeom>
            <a:noFill/>
          </p:spPr>
        </p:pic>
        <p:pic>
          <p:nvPicPr>
            <p:cNvPr id="7" name="Picture 6" descr="C:\Documents and Settings\Administrator\My Documents\UTILIS JAPAN_Kyoko\Image\TM36(1)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1305" y="2792760"/>
              <a:ext cx="1720280" cy="806645"/>
            </a:xfrm>
            <a:prstGeom prst="rect">
              <a:avLst/>
            </a:prstGeom>
            <a:noFill/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1772816" y="2305946"/>
              <a:ext cx="576064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ja-JP" sz="1050" dirty="0">
                  <a:latin typeface="+mj-lt"/>
                </a:rPr>
                <a:t>TM18</a:t>
              </a: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743890" y="3374486"/>
              <a:ext cx="576064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ja-JP" sz="1050" dirty="0">
                  <a:latin typeface="+mj-lt"/>
                </a:rPr>
                <a:t>TM36</a:t>
              </a: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720563" y="4664968"/>
              <a:ext cx="576064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altLang="ja-JP" sz="1050" dirty="0">
                  <a:latin typeface="+mj-lt"/>
                </a:rPr>
                <a:t>TM54</a:t>
              </a:r>
            </a:p>
          </p:txBody>
        </p:sp>
      </p:grpSp>
      <p:pic>
        <p:nvPicPr>
          <p:cNvPr id="11" name="Picture 8" descr="C:\Documents and Settings\Administrator\デスクトップ\DISASTER\Normeca\storage.jpg"/>
          <p:cNvPicPr>
            <a:picLocks noChangeAspect="1" noChangeArrowheads="1"/>
          </p:cNvPicPr>
          <p:nvPr/>
        </p:nvPicPr>
        <p:blipFill>
          <a:blip r:embed="rId6" cstate="print"/>
          <a:srcRect l="4000" b="5069"/>
          <a:stretch>
            <a:fillRect/>
          </a:stretch>
        </p:blipFill>
        <p:spPr bwMode="auto">
          <a:xfrm>
            <a:off x="7619818" y="3077468"/>
            <a:ext cx="1800200" cy="1152128"/>
          </a:xfrm>
          <a:prstGeom prst="rect">
            <a:avLst/>
          </a:prstGeom>
          <a:noFill/>
        </p:spPr>
      </p:pic>
      <p:pic>
        <p:nvPicPr>
          <p:cNvPr id="13" name="Picture 9" descr="C:\Documents and Settings\Administrator\デスクトップ\DISASTER\Normeca\treatment.jpg"/>
          <p:cNvPicPr>
            <a:picLocks noChangeAspect="1" noChangeArrowheads="1"/>
          </p:cNvPicPr>
          <p:nvPr/>
        </p:nvPicPr>
        <p:blipFill>
          <a:blip r:embed="rId7" cstate="print"/>
          <a:srcRect l="11043"/>
          <a:stretch>
            <a:fillRect/>
          </a:stretch>
        </p:blipFill>
        <p:spPr bwMode="auto">
          <a:xfrm>
            <a:off x="5644447" y="3068960"/>
            <a:ext cx="1740084" cy="1296144"/>
          </a:xfrm>
          <a:prstGeom prst="rect">
            <a:avLst/>
          </a:prstGeom>
          <a:noFill/>
        </p:spPr>
      </p:pic>
      <p:pic>
        <p:nvPicPr>
          <p:cNvPr id="14" name="Picture 10" descr="C:\Documents and Settings\Administrator\デスクトップ\DISASTER\Normeca\war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22040" y="4653136"/>
            <a:ext cx="1762491" cy="1152128"/>
          </a:xfrm>
          <a:prstGeom prst="rect">
            <a:avLst/>
          </a:prstGeom>
          <a:noFill/>
        </p:spPr>
      </p:pic>
      <p:pic>
        <p:nvPicPr>
          <p:cNvPr id="15" name="Picture 12" descr="E:\UTILIS pictures and drawings\アルジェリア野戦病院\54 - BLOC OPERATOIRE_Surgery_cleaned_cleane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20852" y="3068960"/>
            <a:ext cx="1728192" cy="1296144"/>
          </a:xfrm>
          <a:prstGeom prst="rect">
            <a:avLst/>
          </a:prstGeom>
          <a:noFill/>
        </p:spPr>
      </p:pic>
      <p:pic>
        <p:nvPicPr>
          <p:cNvPr id="16" name="Picture 14" descr="E:\UTILIS pictures and drawings\アルジェリア野戦病院\54 - TRI_Triage_cleaned_cleaned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20852" y="1484784"/>
            <a:ext cx="1728192" cy="1296144"/>
          </a:xfrm>
          <a:prstGeom prst="rect">
            <a:avLst/>
          </a:prstGeom>
          <a:noFill/>
        </p:spPr>
      </p:pic>
      <p:pic>
        <p:nvPicPr>
          <p:cNvPr id="17" name="Picture 16" descr="E:\UTILIS pictures and drawings\スペイン野戦病院\46 - HOPITAL ESPAGNE_Hospital in Spain_cleaned.JPG"/>
          <p:cNvPicPr>
            <a:picLocks noChangeAspect="1" noChangeArrowheads="1"/>
          </p:cNvPicPr>
          <p:nvPr/>
        </p:nvPicPr>
        <p:blipFill>
          <a:blip r:embed="rId11" cstate="print"/>
          <a:srcRect t="11111"/>
          <a:stretch>
            <a:fillRect/>
          </a:stretch>
        </p:blipFill>
        <p:spPr bwMode="auto">
          <a:xfrm>
            <a:off x="3620852" y="4653136"/>
            <a:ext cx="1728192" cy="1152128"/>
          </a:xfrm>
          <a:prstGeom prst="rect">
            <a:avLst/>
          </a:prstGeom>
          <a:noFill/>
        </p:spPr>
      </p:pic>
      <p:pic>
        <p:nvPicPr>
          <p:cNvPr id="18" name="Picture 18" descr="E:\UTILIS pictures and drawings\ペルー野戦病院\113- refectoire_refectory_cleaned_cleaned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65475" y="1505295"/>
            <a:ext cx="1732801" cy="1152128"/>
          </a:xfrm>
          <a:prstGeom prst="rect">
            <a:avLst/>
          </a:prstGeom>
          <a:noFill/>
        </p:spPr>
      </p:pic>
      <p:pic>
        <p:nvPicPr>
          <p:cNvPr id="19" name="Picture 19" descr="E:\UTILIS pictures and drawings\モロッコ野戦病院\21 - LABORATOIR_Laboratory_cleaned.JPG"/>
          <p:cNvPicPr>
            <a:picLocks noChangeAspect="1" noChangeArrowheads="1"/>
          </p:cNvPicPr>
          <p:nvPr/>
        </p:nvPicPr>
        <p:blipFill>
          <a:blip r:embed="rId13" cstate="print"/>
          <a:srcRect l="11474" t="10558" r="9234"/>
          <a:stretch>
            <a:fillRect/>
          </a:stretch>
        </p:blipFill>
        <p:spPr bwMode="auto">
          <a:xfrm>
            <a:off x="5656339" y="1484784"/>
            <a:ext cx="1728192" cy="1296144"/>
          </a:xfrm>
          <a:prstGeom prst="rect">
            <a:avLst/>
          </a:prstGeom>
          <a:noFill/>
        </p:spPr>
      </p:pic>
      <p:sp>
        <p:nvSpPr>
          <p:cNvPr id="20" name="テキスト ボックス 19"/>
          <p:cNvSpPr txBox="1"/>
          <p:nvPr/>
        </p:nvSpPr>
        <p:spPr>
          <a:xfrm>
            <a:off x="3548844" y="2708920"/>
            <a:ext cx="180020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ja-JP" sz="1050" dirty="0">
                <a:latin typeface="+mj-lt"/>
              </a:rPr>
              <a:t>Triage Post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584331" y="2708920"/>
            <a:ext cx="180020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ja-JP" sz="1050" dirty="0">
                <a:latin typeface="+mj-lt"/>
              </a:rPr>
              <a:t>Laboratory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548844" y="4293096"/>
            <a:ext cx="180020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ja-JP" sz="1050" dirty="0">
                <a:latin typeface="+mj-lt"/>
              </a:rPr>
              <a:t>Operating Theater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584331" y="4293096"/>
            <a:ext cx="180020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ja-JP" sz="1050" dirty="0">
                <a:latin typeface="+mj-lt"/>
              </a:rPr>
              <a:t>Treatment Room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548844" y="5733256"/>
            <a:ext cx="180020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ja-JP" sz="1050" dirty="0">
                <a:latin typeface="+mj-lt"/>
              </a:rPr>
              <a:t>Ward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584331" y="5733256"/>
            <a:ext cx="180020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ja-JP" sz="1050" dirty="0">
                <a:latin typeface="+mj-lt"/>
              </a:rPr>
              <a:t>ICU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593467" y="2585415"/>
            <a:ext cx="180020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ja-JP" sz="1050" dirty="0">
                <a:latin typeface="+mj-lt"/>
              </a:rPr>
              <a:t>Staff Room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547810" y="4157588"/>
            <a:ext cx="180020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ja-JP" sz="1050" dirty="0">
                <a:latin typeface="+mj-lt"/>
              </a:rPr>
              <a:t>Stock Room</a:t>
            </a:r>
          </a:p>
        </p:txBody>
      </p:sp>
      <p:sp>
        <p:nvSpPr>
          <p:cNvPr id="28" name="タイトル 27">
            <a:extLst>
              <a:ext uri="{FF2B5EF4-FFF2-40B4-BE49-F238E27FC236}">
                <a16:creationId xmlns:a16="http://schemas.microsoft.com/office/drawing/2014/main" id="{2568D57B-93B1-8BF0-8840-D7629EDF2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496" y="188640"/>
            <a:ext cx="8915400" cy="914400"/>
          </a:xfrm>
        </p:spPr>
        <p:txBody>
          <a:bodyPr/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多目的テント</a:t>
            </a:r>
          </a:p>
        </p:txBody>
      </p:sp>
    </p:spTree>
    <p:extLst>
      <p:ext uri="{BB962C8B-B14F-4D97-AF65-F5344CB8AC3E}">
        <p14:creationId xmlns:p14="http://schemas.microsoft.com/office/powerpoint/2010/main" val="913318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16496" y="224408"/>
            <a:ext cx="8915400" cy="828328"/>
          </a:xfrm>
        </p:spPr>
        <p:txBody>
          <a:bodyPr/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移動式多目的コンテナ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256507-A439-4835-8828-4FA6318A44D1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  <p:pic>
        <p:nvPicPr>
          <p:cNvPr id="2" name="Image 5">
            <a:extLst>
              <a:ext uri="{FF2B5EF4-FFF2-40B4-BE49-F238E27FC236}">
                <a16:creationId xmlns:a16="http://schemas.microsoft.com/office/drawing/2014/main" id="{8520422A-61E4-5D77-4A39-EE824B46C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95" t="24947" r="2623" b="14556"/>
          <a:stretch/>
        </p:blipFill>
        <p:spPr>
          <a:xfrm>
            <a:off x="5114254" y="1245650"/>
            <a:ext cx="3870484" cy="2031383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5FAE5A77-F1CC-3585-7E15-A36B4B2DA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1276829"/>
            <a:ext cx="4289571" cy="2008155"/>
          </a:xfrm>
          <a:prstGeom prst="rect">
            <a:avLst/>
          </a:prstGeom>
        </p:spPr>
      </p:pic>
      <p:pic>
        <p:nvPicPr>
          <p:cNvPr id="7" name="Bilde 9">
            <a:extLst>
              <a:ext uri="{FF2B5EF4-FFF2-40B4-BE49-F238E27FC236}">
                <a16:creationId xmlns:a16="http://schemas.microsoft.com/office/drawing/2014/main" id="{D42C16CF-4D0A-4666-E109-34E833F719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4254" y="3580967"/>
            <a:ext cx="3870484" cy="2580568"/>
          </a:xfrm>
          <a:prstGeom prst="rect">
            <a:avLst/>
          </a:prstGeom>
        </p:spPr>
      </p:pic>
      <p:pic>
        <p:nvPicPr>
          <p:cNvPr id="10" name="Bilde 5">
            <a:extLst>
              <a:ext uri="{FF2B5EF4-FFF2-40B4-BE49-F238E27FC236}">
                <a16:creationId xmlns:a16="http://schemas.microsoft.com/office/drawing/2014/main" id="{09AB9993-3D7B-55E1-FDA0-F71173CDB1DF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17"/>
          <a:stretch/>
        </p:blipFill>
        <p:spPr bwMode="auto">
          <a:xfrm>
            <a:off x="495300" y="3609020"/>
            <a:ext cx="4296447" cy="2497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27544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アース">
  <a:themeElements>
    <a:clrScheme name="アース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ユーザー定義 1">
      <a:majorFont>
        <a:latin typeface="Rockwell"/>
        <a:ea typeface="HGPｺﾞｼｯｸM"/>
        <a:cs typeface=""/>
      </a:majorFont>
      <a:minorFont>
        <a:latin typeface="Rockwell"/>
        <a:ea typeface="HGSｺﾞｼｯｸ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アース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アース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448C8B598B9AB488D0251F158A51B9B" ma:contentTypeVersion="16" ma:contentTypeDescription="新しいドキュメントを作成します。" ma:contentTypeScope="" ma:versionID="2acc26022c770bac77916e4c956a17a7">
  <xsd:schema xmlns:xsd="http://www.w3.org/2001/XMLSchema" xmlns:xs="http://www.w3.org/2001/XMLSchema" xmlns:p="http://schemas.microsoft.com/office/2006/metadata/properties" xmlns:ns2="61ccdaba-a3d8-4310-996e-c000d58519f0" xmlns:ns3="18ae378c-e7d8-4d92-91a4-d3dc20e86e8d" targetNamespace="http://schemas.microsoft.com/office/2006/metadata/properties" ma:root="true" ma:fieldsID="6f6d4d7ce6689510b18dbcfc3dc9ea7f" ns2:_="" ns3:_="">
    <xsd:import namespace="61ccdaba-a3d8-4310-996e-c000d58519f0"/>
    <xsd:import namespace="18ae378c-e7d8-4d92-91a4-d3dc20e86e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cdaba-a3d8-4310-996e-c000d58519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a30b6aed-7cdb-4b64-8104-48e87c4400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ae378c-e7d8-4d92-91a4-d3dc20e86e8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15d1783-37b7-40d5-be98-ff35e6c05d87}" ma:internalName="TaxCatchAll" ma:showField="CatchAllData" ma:web="18ae378c-e7d8-4d92-91a4-d3dc20e86e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A1B4C3-000C-46B7-B3C7-142F1879CBA1}"/>
</file>

<file path=customXml/itemProps2.xml><?xml version="1.0" encoding="utf-8"?>
<ds:datastoreItem xmlns:ds="http://schemas.openxmlformats.org/officeDocument/2006/customXml" ds:itemID="{87847B80-A1CA-473B-8FF3-3BDD1A8EC805}"/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18069</TotalTime>
  <Words>698</Words>
  <Application>Microsoft Office PowerPoint</Application>
  <PresentationFormat>A4 210 x 297 mm</PresentationFormat>
  <Paragraphs>163</Paragraphs>
  <Slides>14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14</vt:i4>
      </vt:variant>
    </vt:vector>
  </HeadingPairs>
  <TitlesOfParts>
    <vt:vector size="28" baseType="lpstr">
      <vt:lpstr>BIZ UDPゴシック</vt:lpstr>
      <vt:lpstr>BIZ UDゴシック</vt:lpstr>
      <vt:lpstr>Arial</vt:lpstr>
      <vt:lpstr>Bookman Old Style</vt:lpstr>
      <vt:lpstr>Calibri</vt:lpstr>
      <vt:lpstr>Microsoft Sans Serif</vt:lpstr>
      <vt:lpstr>Roboto</vt:lpstr>
      <vt:lpstr>Rockwell</vt:lpstr>
      <vt:lpstr>Tahoma</vt:lpstr>
      <vt:lpstr>Times New Roman</vt:lpstr>
      <vt:lpstr>Wingdings</vt:lpstr>
      <vt:lpstr>Wingdings 3</vt:lpstr>
      <vt:lpstr>アース</vt:lpstr>
      <vt:lpstr>デザインの設定</vt:lpstr>
      <vt:lpstr>PowerPoint プレゼンテーション</vt:lpstr>
      <vt:lpstr>日本で最初の災害・救急医療専門商社</vt:lpstr>
      <vt:lpstr>2011年5月　東日本大震災で被災した岩手県立大槌</vt:lpstr>
      <vt:lpstr>2011年5月　東日本大震災で被災した岩手県立大槌 フラットパックコンテナ―を用いて仮設診療所を建設</vt:lpstr>
      <vt:lpstr>PowerPoint プレゼンテーション</vt:lpstr>
      <vt:lpstr>PowerPoint プレゼンテーション</vt:lpstr>
      <vt:lpstr>PowerPoint プレゼンテーション</vt:lpstr>
      <vt:lpstr>多目的テント</vt:lpstr>
      <vt:lpstr>移動式多目的コンテナ</vt:lpstr>
      <vt:lpstr>蓄電池・ソーラパネル</vt:lpstr>
      <vt:lpstr>特殊車両</vt:lpstr>
      <vt:lpstr>感染症対策用品</vt:lpstr>
      <vt:lpstr>防護服  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umeda</dc:creator>
  <cp:lastModifiedBy>Kyoko Nakano</cp:lastModifiedBy>
  <cp:revision>447</cp:revision>
  <cp:lastPrinted>2023-06-27T05:00:27Z</cp:lastPrinted>
  <dcterms:created xsi:type="dcterms:W3CDTF">2003-05-09T09:49:19Z</dcterms:created>
  <dcterms:modified xsi:type="dcterms:W3CDTF">2023-06-27T05:01:12Z</dcterms:modified>
</cp:coreProperties>
</file>